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49" r:id="rId2"/>
    <p:sldId id="408" r:id="rId3"/>
    <p:sldId id="409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367" r:id="rId13"/>
    <p:sldId id="739" r:id="rId14"/>
    <p:sldId id="418" r:id="rId15"/>
    <p:sldId id="419" r:id="rId16"/>
    <p:sldId id="420" r:id="rId17"/>
    <p:sldId id="421" r:id="rId18"/>
    <p:sldId id="422" r:id="rId19"/>
    <p:sldId id="725" r:id="rId20"/>
    <p:sldId id="423" r:id="rId21"/>
    <p:sldId id="425" r:id="rId22"/>
    <p:sldId id="426" r:id="rId23"/>
    <p:sldId id="703" r:id="rId24"/>
    <p:sldId id="726" r:id="rId25"/>
    <p:sldId id="737" r:id="rId26"/>
    <p:sldId id="428" r:id="rId27"/>
    <p:sldId id="429" r:id="rId28"/>
    <p:sldId id="437" r:id="rId29"/>
    <p:sldId id="436" r:id="rId30"/>
    <p:sldId id="441" r:id="rId31"/>
    <p:sldId id="439" r:id="rId32"/>
    <p:sldId id="440" r:id="rId33"/>
    <p:sldId id="430" r:id="rId34"/>
    <p:sldId id="431" r:id="rId35"/>
    <p:sldId id="432" r:id="rId36"/>
    <p:sldId id="740" r:id="rId37"/>
    <p:sldId id="443" r:id="rId38"/>
    <p:sldId id="444" r:id="rId39"/>
    <p:sldId id="446" r:id="rId40"/>
    <p:sldId id="433" r:id="rId41"/>
    <p:sldId id="434" r:id="rId42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" initials="C" lastIdx="2" clrIdx="0"/>
  <p:cmAuthor id="1" name="Henderickx Erik" initials="H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78592" autoAdjust="0"/>
  </p:normalViewPr>
  <p:slideViewPr>
    <p:cSldViewPr>
      <p:cViewPr varScale="1">
        <p:scale>
          <a:sx n="95" d="100"/>
          <a:sy n="95" d="100"/>
        </p:scale>
        <p:origin x="26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81" d="100"/>
          <a:sy n="81" d="100"/>
        </p:scale>
        <p:origin x="3960" y="26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6C7FF-35A4-43CA-9BE7-96157491B17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C064E888-428A-419E-9DD7-AF3BEA787604}">
      <dgm:prSet phldrT="[Tekst]"/>
      <dgm:spPr>
        <a:solidFill>
          <a:schemeClr val="tx1"/>
        </a:solidFill>
      </dgm:spPr>
      <dgm:t>
        <a:bodyPr/>
        <a:lstStyle/>
        <a:p>
          <a:r>
            <a:rPr lang="nl-N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Eind jaren ’1960 : </a:t>
          </a:r>
          <a:r>
            <a:rPr lang="nl-NL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latente</a:t>
          </a:r>
          <a:r>
            <a:rPr lang="nl-N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crisis</a:t>
          </a:r>
        </a:p>
        <a:p>
          <a:r>
            <a:rPr lang="nl-N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(Inflatie,  productiviteitsvertragingen, internationalisering van de markten en de productie, verhoging werkloosheid) </a:t>
          </a:r>
          <a:endParaRPr lang="nl-BE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E2A5E8-A71E-45C5-91CF-6284B2E6F71C}" type="parTrans" cxnId="{5122DCA3-6AB6-4A87-9529-7982D4612C95}">
      <dgm:prSet/>
      <dgm:spPr/>
      <dgm:t>
        <a:bodyPr/>
        <a:lstStyle/>
        <a:p>
          <a:endParaRPr lang="nl-BE"/>
        </a:p>
      </dgm:t>
    </dgm:pt>
    <dgm:pt modelId="{F0E6A92C-8EF2-43E4-A382-D3BCA7E0FBF6}" type="sibTrans" cxnId="{5122DCA3-6AB6-4A87-9529-7982D4612C95}">
      <dgm:prSet/>
      <dgm:spPr/>
      <dgm:t>
        <a:bodyPr/>
        <a:lstStyle/>
        <a:p>
          <a:endParaRPr lang="nl-BE"/>
        </a:p>
      </dgm:t>
    </dgm:pt>
    <dgm:pt modelId="{9798685D-2E0B-4C4D-9B62-D2C673D77B06}">
      <dgm:prSet phldrT="[Tekst]"/>
      <dgm:spPr>
        <a:solidFill>
          <a:schemeClr val="tx1"/>
        </a:solidFill>
      </dgm:spPr>
      <dgm:t>
        <a:bodyPr/>
        <a:lstStyle/>
        <a:p>
          <a:r>
            <a:rPr lang="nl-NL" dirty="0">
              <a:solidFill>
                <a:srgbClr val="FFFFFF"/>
              </a:solidFill>
            </a:rPr>
            <a:t>Door oliecrisis van eind 1973, begin 1974: latente crisis van het productiemodel wordt </a:t>
          </a:r>
          <a:r>
            <a:rPr lang="nl-NL" i="1" dirty="0">
              <a:solidFill>
                <a:srgbClr val="FFFFFF"/>
              </a:solidFill>
            </a:rPr>
            <a:t>manifeste</a:t>
          </a:r>
          <a:r>
            <a:rPr lang="nl-NL" dirty="0">
              <a:solidFill>
                <a:srgbClr val="FFFFFF"/>
              </a:solidFill>
            </a:rPr>
            <a:t> economische crisis</a:t>
          </a:r>
          <a:endParaRPr lang="nl-BE" dirty="0">
            <a:solidFill>
              <a:srgbClr val="FFFFFF"/>
            </a:solidFill>
          </a:endParaRPr>
        </a:p>
      </dgm:t>
    </dgm:pt>
    <dgm:pt modelId="{F7575788-BABA-4C20-B2CE-D75087B09D38}" type="parTrans" cxnId="{5D2FD742-476B-41DC-AF0A-0F8C42FF4BCB}">
      <dgm:prSet/>
      <dgm:spPr/>
      <dgm:t>
        <a:bodyPr/>
        <a:lstStyle/>
        <a:p>
          <a:endParaRPr lang="nl-BE"/>
        </a:p>
      </dgm:t>
    </dgm:pt>
    <dgm:pt modelId="{337F4FA9-E5AE-4C62-90DF-1623EAAB501B}" type="sibTrans" cxnId="{5D2FD742-476B-41DC-AF0A-0F8C42FF4BCB}">
      <dgm:prSet/>
      <dgm:spPr/>
      <dgm:t>
        <a:bodyPr/>
        <a:lstStyle/>
        <a:p>
          <a:endParaRPr lang="nl-BE"/>
        </a:p>
      </dgm:t>
    </dgm:pt>
    <dgm:pt modelId="{AA7C0229-E55A-47C1-9E64-9763406E9950}">
      <dgm:prSet phldrT="[Tekst]"/>
      <dgm:spPr>
        <a:solidFill>
          <a:schemeClr val="tx1"/>
        </a:solidFill>
      </dgm:spPr>
      <dgm:t>
        <a:bodyPr/>
        <a:lstStyle/>
        <a:p>
          <a:r>
            <a:rPr lang="nl-NL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Periode van stagflatie en </a:t>
          </a:r>
          <a:r>
            <a:rPr lang="nl-NL" i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tweede</a:t>
          </a:r>
          <a:r>
            <a:rPr lang="nl-NL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olieschok (1979)</a:t>
          </a:r>
          <a:endParaRPr lang="nl-BE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CB0B00-4727-4E9D-98A7-675D764CCB25}" type="parTrans" cxnId="{0844F976-5B8C-44B3-A098-557F6553CB0B}">
      <dgm:prSet/>
      <dgm:spPr/>
      <dgm:t>
        <a:bodyPr/>
        <a:lstStyle/>
        <a:p>
          <a:endParaRPr lang="nl-BE"/>
        </a:p>
      </dgm:t>
    </dgm:pt>
    <dgm:pt modelId="{FE9B6A53-A554-4D50-B978-9B60B9EC2DE0}" type="sibTrans" cxnId="{0844F976-5B8C-44B3-A098-557F6553CB0B}">
      <dgm:prSet/>
      <dgm:spPr/>
      <dgm:t>
        <a:bodyPr/>
        <a:lstStyle/>
        <a:p>
          <a:endParaRPr lang="nl-BE"/>
        </a:p>
      </dgm:t>
    </dgm:pt>
    <dgm:pt modelId="{41DF64E6-5BDA-4ED7-A726-A524AE9CD45A}" type="pres">
      <dgm:prSet presAssocID="{DDC6C7FF-35A4-43CA-9BE7-96157491B170}" presName="diagram" presStyleCnt="0">
        <dgm:presLayoutVars>
          <dgm:dir/>
          <dgm:resizeHandles val="exact"/>
        </dgm:presLayoutVars>
      </dgm:prSet>
      <dgm:spPr/>
    </dgm:pt>
    <dgm:pt modelId="{99D28B04-CAFD-4C58-9A1E-A4C83064881C}" type="pres">
      <dgm:prSet presAssocID="{C064E888-428A-419E-9DD7-AF3BEA787604}" presName="node" presStyleLbl="node1" presStyleIdx="0" presStyleCnt="3" custScaleX="146607" custScaleY="54589" custLinFactNeighborX="-1175" custLinFactNeighborY="-13577">
        <dgm:presLayoutVars>
          <dgm:bulletEnabled val="1"/>
        </dgm:presLayoutVars>
      </dgm:prSet>
      <dgm:spPr/>
    </dgm:pt>
    <dgm:pt modelId="{59B01280-7BC0-41A5-9108-FBC5AEE00483}" type="pres">
      <dgm:prSet presAssocID="{F0E6A92C-8EF2-43E4-A382-D3BCA7E0FBF6}" presName="sibTrans" presStyleCnt="0"/>
      <dgm:spPr/>
    </dgm:pt>
    <dgm:pt modelId="{C57008C4-9EFC-4A03-AE7A-0D09CD28280B}" type="pres">
      <dgm:prSet presAssocID="{9798685D-2E0B-4C4D-9B62-D2C673D77B06}" presName="node" presStyleLbl="node1" presStyleIdx="1" presStyleCnt="3" custScaleX="146750" custScaleY="44138" custLinFactNeighborX="-552" custLinFactNeighborY="-3758">
        <dgm:presLayoutVars>
          <dgm:bulletEnabled val="1"/>
        </dgm:presLayoutVars>
      </dgm:prSet>
      <dgm:spPr/>
    </dgm:pt>
    <dgm:pt modelId="{14B8C6C3-9907-44CF-8050-E2A1251E1D22}" type="pres">
      <dgm:prSet presAssocID="{337F4FA9-E5AE-4C62-90DF-1623EAAB501B}" presName="sibTrans" presStyleCnt="0"/>
      <dgm:spPr/>
    </dgm:pt>
    <dgm:pt modelId="{194AD5A0-FF4C-489B-81E3-AABA8D2105EC}" type="pres">
      <dgm:prSet presAssocID="{AA7C0229-E55A-47C1-9E64-9763406E9950}" presName="node" presStyleLbl="node1" presStyleIdx="2" presStyleCnt="3" custScaleX="147635" custScaleY="32676" custLinFactNeighborX="-168" custLinFactNeighborY="-7515">
        <dgm:presLayoutVars>
          <dgm:bulletEnabled val="1"/>
        </dgm:presLayoutVars>
      </dgm:prSet>
      <dgm:spPr/>
    </dgm:pt>
  </dgm:ptLst>
  <dgm:cxnLst>
    <dgm:cxn modelId="{018C3821-D414-CC44-BFFD-8693B7BD435D}" type="presOf" srcId="{DDC6C7FF-35A4-43CA-9BE7-96157491B170}" destId="{41DF64E6-5BDA-4ED7-A726-A524AE9CD45A}" srcOrd="0" destOrd="0" presId="urn:microsoft.com/office/officeart/2005/8/layout/default"/>
    <dgm:cxn modelId="{2DDF6F25-E11B-FF4E-8476-F9AA1DA16AEB}" type="presOf" srcId="{9798685D-2E0B-4C4D-9B62-D2C673D77B06}" destId="{C57008C4-9EFC-4A03-AE7A-0D09CD28280B}" srcOrd="0" destOrd="0" presId="urn:microsoft.com/office/officeart/2005/8/layout/default"/>
    <dgm:cxn modelId="{5D2FD742-476B-41DC-AF0A-0F8C42FF4BCB}" srcId="{DDC6C7FF-35A4-43CA-9BE7-96157491B170}" destId="{9798685D-2E0B-4C4D-9B62-D2C673D77B06}" srcOrd="1" destOrd="0" parTransId="{F7575788-BABA-4C20-B2CE-D75087B09D38}" sibTransId="{337F4FA9-E5AE-4C62-90DF-1623EAAB501B}"/>
    <dgm:cxn modelId="{0844F976-5B8C-44B3-A098-557F6553CB0B}" srcId="{DDC6C7FF-35A4-43CA-9BE7-96157491B170}" destId="{AA7C0229-E55A-47C1-9E64-9763406E9950}" srcOrd="2" destOrd="0" parTransId="{13CB0B00-4727-4E9D-98A7-675D764CCB25}" sibTransId="{FE9B6A53-A554-4D50-B978-9B60B9EC2DE0}"/>
    <dgm:cxn modelId="{E153C3A3-B430-694F-8ECB-0AA12FE55E15}" type="presOf" srcId="{C064E888-428A-419E-9DD7-AF3BEA787604}" destId="{99D28B04-CAFD-4C58-9A1E-A4C83064881C}" srcOrd="0" destOrd="0" presId="urn:microsoft.com/office/officeart/2005/8/layout/default"/>
    <dgm:cxn modelId="{5122DCA3-6AB6-4A87-9529-7982D4612C95}" srcId="{DDC6C7FF-35A4-43CA-9BE7-96157491B170}" destId="{C064E888-428A-419E-9DD7-AF3BEA787604}" srcOrd="0" destOrd="0" parTransId="{E8E2A5E8-A71E-45C5-91CF-6284B2E6F71C}" sibTransId="{F0E6A92C-8EF2-43E4-A382-D3BCA7E0FBF6}"/>
    <dgm:cxn modelId="{EC0395AD-2D59-F348-815A-6B032DA340AC}" type="presOf" srcId="{AA7C0229-E55A-47C1-9E64-9763406E9950}" destId="{194AD5A0-FF4C-489B-81E3-AABA8D2105EC}" srcOrd="0" destOrd="0" presId="urn:microsoft.com/office/officeart/2005/8/layout/default"/>
    <dgm:cxn modelId="{1AEF7D1E-769A-6540-91DC-6632FA5C5555}" type="presParOf" srcId="{41DF64E6-5BDA-4ED7-A726-A524AE9CD45A}" destId="{99D28B04-CAFD-4C58-9A1E-A4C83064881C}" srcOrd="0" destOrd="0" presId="urn:microsoft.com/office/officeart/2005/8/layout/default"/>
    <dgm:cxn modelId="{965835C8-22C7-4244-A3A7-9119183CC425}" type="presParOf" srcId="{41DF64E6-5BDA-4ED7-A726-A524AE9CD45A}" destId="{59B01280-7BC0-41A5-9108-FBC5AEE00483}" srcOrd="1" destOrd="0" presId="urn:microsoft.com/office/officeart/2005/8/layout/default"/>
    <dgm:cxn modelId="{67935F64-F04F-7B4B-B073-7FC5C352E5E2}" type="presParOf" srcId="{41DF64E6-5BDA-4ED7-A726-A524AE9CD45A}" destId="{C57008C4-9EFC-4A03-AE7A-0D09CD28280B}" srcOrd="2" destOrd="0" presId="urn:microsoft.com/office/officeart/2005/8/layout/default"/>
    <dgm:cxn modelId="{187A73CF-E018-9744-9EA1-B029E5411B7E}" type="presParOf" srcId="{41DF64E6-5BDA-4ED7-A726-A524AE9CD45A}" destId="{14B8C6C3-9907-44CF-8050-E2A1251E1D22}" srcOrd="3" destOrd="0" presId="urn:microsoft.com/office/officeart/2005/8/layout/default"/>
    <dgm:cxn modelId="{0C7E8E11-4978-B746-97D0-E97857675F59}" type="presParOf" srcId="{41DF64E6-5BDA-4ED7-A726-A524AE9CD45A}" destId="{194AD5A0-FF4C-489B-81E3-AABA8D2105E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28B04-CAFD-4C58-9A1E-A4C83064881C}">
      <dsp:nvSpPr>
        <dsp:cNvPr id="0" name=""/>
        <dsp:cNvSpPr/>
      </dsp:nvSpPr>
      <dsp:spPr>
        <a:xfrm>
          <a:off x="407562" y="0"/>
          <a:ext cx="6507728" cy="1453888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Eind jaren ’1960 : </a:t>
          </a:r>
          <a:r>
            <a:rPr lang="nl-NL" sz="2200" i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latente</a:t>
          </a:r>
          <a:r>
            <a:rPr lang="nl-NL" sz="22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crisis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(Inflatie,  productiviteitsvertragingen, internationalisering van de markten en de productie, verhoging werkloosheid) </a:t>
          </a:r>
          <a:endParaRPr lang="nl-BE" sz="22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7562" y="0"/>
        <a:ext cx="6507728" cy="1453888"/>
      </dsp:txXfrm>
    </dsp:sp>
    <dsp:sp modelId="{C57008C4-9EFC-4A03-AE7A-0D09CD28280B}">
      <dsp:nvSpPr>
        <dsp:cNvPr id="0" name=""/>
        <dsp:cNvSpPr/>
      </dsp:nvSpPr>
      <dsp:spPr>
        <a:xfrm>
          <a:off x="432043" y="1800192"/>
          <a:ext cx="6514076" cy="1175543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>
              <a:solidFill>
                <a:srgbClr val="FFFFFF"/>
              </a:solidFill>
            </a:rPr>
            <a:t>Door oliecrisis van eind 1973, begin 1974: latente crisis van het productiemodel wordt </a:t>
          </a:r>
          <a:r>
            <a:rPr lang="nl-NL" sz="2200" i="1" kern="1200" dirty="0">
              <a:solidFill>
                <a:srgbClr val="FFFFFF"/>
              </a:solidFill>
            </a:rPr>
            <a:t>manifeste</a:t>
          </a:r>
          <a:r>
            <a:rPr lang="nl-NL" sz="2200" kern="1200" dirty="0">
              <a:solidFill>
                <a:srgbClr val="FFFFFF"/>
              </a:solidFill>
            </a:rPr>
            <a:t> economische crisis</a:t>
          </a:r>
          <a:endParaRPr lang="nl-BE" sz="2200" kern="1200" dirty="0">
            <a:solidFill>
              <a:srgbClr val="FFFFFF"/>
            </a:solidFill>
          </a:endParaRPr>
        </a:p>
      </dsp:txBody>
      <dsp:txXfrm>
        <a:off x="432043" y="1800192"/>
        <a:ext cx="6514076" cy="1175543"/>
      </dsp:txXfrm>
    </dsp:sp>
    <dsp:sp modelId="{194AD5A0-FF4C-489B-81E3-AABA8D2105EC}">
      <dsp:nvSpPr>
        <dsp:cNvPr id="0" name=""/>
        <dsp:cNvSpPr/>
      </dsp:nvSpPr>
      <dsp:spPr>
        <a:xfrm>
          <a:off x="429446" y="3319563"/>
          <a:ext cx="6553360" cy="870271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Periode van stagflatie en </a:t>
          </a:r>
          <a:r>
            <a:rPr lang="nl-NL" sz="2200" i="1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tweede</a:t>
          </a:r>
          <a:r>
            <a:rPr lang="nl-NL" sz="2200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rPr>
            <a:t> olieschok (1979)</a:t>
          </a:r>
          <a:endParaRPr lang="nl-BE" sz="2200" kern="1200"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9446" y="3319563"/>
        <a:ext cx="6553360" cy="870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0507" y="1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/>
          <a:lstStyle>
            <a:lvl1pPr algn="r">
              <a:defRPr sz="1200"/>
            </a:lvl1pPr>
          </a:lstStyle>
          <a:p>
            <a:fld id="{194F2329-7DF1-4763-836F-DC1D3D9AF91D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239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0507" y="9721239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 anchor="b"/>
          <a:lstStyle>
            <a:lvl1pPr algn="r">
              <a:defRPr sz="1200"/>
            </a:lvl1pPr>
          </a:lstStyle>
          <a:p>
            <a:fld id="{EFA3D702-2817-424E-A0A8-1F60691F2DB4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5834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l">
              <a:defRPr sz="11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140" y="3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r">
              <a:defRPr sz="1100"/>
            </a:lvl1pPr>
          </a:lstStyle>
          <a:p>
            <a:fld id="{BE8CBE8E-5DF9-480D-82C7-D3BCD210F163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9938"/>
            <a:ext cx="5114925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1" rIns="91421" bIns="45711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614" y="4860927"/>
            <a:ext cx="5680075" cy="4605338"/>
          </a:xfrm>
          <a:prstGeom prst="rect">
            <a:avLst/>
          </a:prstGeom>
        </p:spPr>
        <p:txBody>
          <a:bodyPr vert="horz" lIns="91421" tIns="45711" rIns="91421" bIns="45711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721852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l">
              <a:defRPr sz="11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140" y="9721852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r">
              <a:defRPr sz="1100"/>
            </a:lvl1pPr>
          </a:lstStyle>
          <a:p>
            <a:fld id="{88F1E5F0-7F30-44D4-9446-640412DD625B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39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/>
              <a:buChar char="à"/>
            </a:pPr>
            <a:endParaRPr lang="nl-BE" baseline="0" dirty="0">
              <a:sym typeface="Wingdings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6639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defTabSz="950670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74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309290" y="4829275"/>
            <a:ext cx="6480719" cy="4968552"/>
          </a:xfrm>
        </p:spPr>
        <p:txBody>
          <a:bodyPr>
            <a:noAutofit/>
          </a:bodyPr>
          <a:lstStyle/>
          <a:p>
            <a:pPr>
              <a:buFont typeface="Wingdings"/>
              <a:buChar char="à"/>
            </a:pPr>
            <a:endParaRPr lang="nl-NL" sz="1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1990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52513" y="574675"/>
            <a:ext cx="5113337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69820" y="4587357"/>
            <a:ext cx="6559662" cy="54509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nl-BE" sz="1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520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52513" y="574675"/>
            <a:ext cx="5113337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69820" y="4587357"/>
            <a:ext cx="6559662" cy="54509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nl-BE" sz="1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2399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endParaRPr lang="nl-BE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2283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  <a:defRPr/>
            </a:pPr>
            <a:endParaRPr lang="nl-BE" sz="6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661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  <a:defRPr/>
            </a:pPr>
            <a:endParaRPr lang="nl-BE" sz="6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5040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5557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  <a:defRPr/>
            </a:pPr>
            <a:endParaRPr lang="nl-BE" sz="6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9667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614" y="4860927"/>
            <a:ext cx="5864372" cy="4605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316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Wingdings" charset="0"/>
              <a:buChar char="à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010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  <a:defRPr/>
            </a:pPr>
            <a:endParaRPr lang="nl-BE" sz="6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9893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309290" y="4829274"/>
            <a:ext cx="6480720" cy="4605338"/>
          </a:xfrm>
        </p:spPr>
        <p:txBody>
          <a:bodyPr>
            <a:noAutofit/>
          </a:bodyPr>
          <a:lstStyle/>
          <a:p>
            <a:endParaRPr lang="nl-BE" sz="1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7018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8906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8890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7362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007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53306" y="4829274"/>
            <a:ext cx="6336704" cy="4605338"/>
          </a:xfrm>
        </p:spPr>
        <p:txBody>
          <a:bodyPr>
            <a:normAutofit fontScale="92500" lnSpcReduction="20000"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7790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53306" y="4829274"/>
            <a:ext cx="6192688" cy="4605338"/>
          </a:xfrm>
        </p:spPr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3845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 lnSpcReduction="10000"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6095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984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endParaRPr lang="nl-BE" sz="11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0509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5706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5487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Wingdings" charset="0"/>
              <a:buChar char="à"/>
            </a:pPr>
            <a:endParaRPr lang="en-US" sz="1200" b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4732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6192686" cy="4605338"/>
          </a:xfrm>
        </p:spPr>
        <p:txBody>
          <a:bodyPr>
            <a:normAutofit fontScale="92500"/>
          </a:bodyPr>
          <a:lstStyle/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0734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7959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4504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6408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753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9298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79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78488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06048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391119" y="4757267"/>
            <a:ext cx="6467469" cy="523831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9171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336037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1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20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52513" y="574675"/>
            <a:ext cx="5113337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69820" y="4587357"/>
            <a:ext cx="6559662" cy="5450907"/>
          </a:xfrm>
        </p:spPr>
        <p:txBody>
          <a:bodyPr>
            <a:noAutofit/>
          </a:bodyPr>
          <a:lstStyle/>
          <a:p>
            <a:endParaRPr lang="nl-BE" sz="1100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549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237283" y="4861450"/>
            <a:ext cx="6624736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nl-BE" sz="1100" u="sng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948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229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B79A-DFD3-4630-AC19-A93EADBAAF62}" type="datetimeFigureOut">
              <a:rPr lang="nl-BE" smtClean="0"/>
              <a:pPr/>
              <a:t>28/02/2021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W5ljQ-3Sp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Youngstown_(song)" TargetMode="External"/><Relationship Id="rId3" Type="http://schemas.openxmlformats.org/officeDocument/2006/relationships/hyperlink" Target="https://youtu.be/9HoR9eG1XEI" TargetMode="External"/><Relationship Id="rId7" Type="http://schemas.openxmlformats.org/officeDocument/2006/relationships/hyperlink" Target="https://youtu.be/4GaFUOQWi9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youtu.be/aFuY4Hd79i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srn.com/abstract=349656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-R01fJiuT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WiRFuHXHBhk" TargetMode="External"/><Relationship Id="rId5" Type="http://schemas.openxmlformats.org/officeDocument/2006/relationships/hyperlink" Target="https://youtu.be/rbki4HR41-4" TargetMode="External"/><Relationship Id="rId4" Type="http://schemas.openxmlformats.org/officeDocument/2006/relationships/hyperlink" Target="https://youtu.be/q0FnMD2_0Fw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2/00335530332255280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WExgE74-2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fMGyCk3XT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cgperspectives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fGs2Y5WJ1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844824"/>
            <a:ext cx="8928992" cy="2434282"/>
          </a:xfrm>
        </p:spPr>
        <p:txBody>
          <a:bodyPr>
            <a:normAutofit/>
          </a:bodyPr>
          <a:lstStyle/>
          <a:p>
            <a:r>
              <a:rPr lang="nl-BE" dirty="0"/>
              <a:t>Arbeidssociologie</a:t>
            </a:r>
            <a:br>
              <a:rPr lang="nl-NL" dirty="0"/>
            </a:br>
            <a:br>
              <a:rPr lang="nl-NL" dirty="0"/>
            </a:br>
            <a:r>
              <a:rPr lang="nl-NL" b="1" dirty="0"/>
              <a:t>LES 4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D1EE64B-4052-0F47-B200-99816E28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2969" y="6597352"/>
            <a:ext cx="2133600" cy="307190"/>
          </a:xfrm>
        </p:spPr>
        <p:txBody>
          <a:bodyPr/>
          <a:lstStyle/>
          <a:p>
            <a:fld id="{68F3845B-38DA-4370-B595-CF5BC0FA63BC}" type="slidenum">
              <a:rPr lang="nl-BE" b="1" i="1" smtClean="0">
                <a:solidFill>
                  <a:schemeClr val="tx1"/>
                </a:solidFill>
              </a:rPr>
              <a:pPr/>
              <a:t>1</a:t>
            </a:fld>
            <a:endParaRPr lang="nl-BE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18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1640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Een regulatiemodel in crisis (1)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268760"/>
            <a:ext cx="8784976" cy="5184576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0000"/>
                </a:solidFill>
              </a:rPr>
              <a:t>De aanbodszijde: grenzen van het massaproductiemodel</a:t>
            </a:r>
          </a:p>
          <a:p>
            <a:pPr lvl="1"/>
            <a:r>
              <a:rPr lang="nl-NL" dirty="0"/>
              <a:t>Basisidee: productiviteitsstijgingen door efficiëntiewinst = ‘Economische kurk’</a:t>
            </a:r>
          </a:p>
          <a:p>
            <a:pPr lvl="1"/>
            <a:r>
              <a:rPr lang="nl-NL" dirty="0"/>
              <a:t>Limieten van de grootschalige massaproductie</a:t>
            </a:r>
          </a:p>
          <a:p>
            <a:pPr lvl="2"/>
            <a:r>
              <a:rPr lang="nl-NL" dirty="0"/>
              <a:t>Steeds moeilijkere efficiëntiewinst (bureaucratische en technologische complexiteit)</a:t>
            </a:r>
          </a:p>
          <a:p>
            <a:pPr lvl="2"/>
            <a:r>
              <a:rPr lang="nl-NL" dirty="0"/>
              <a:t>Werknemersontevredenheid </a:t>
            </a:r>
            <a:r>
              <a:rPr lang="nl-NL" dirty="0">
                <a:sym typeface="Wingdings"/>
              </a:rPr>
              <a:t> (Spontane) stakingen</a:t>
            </a:r>
          </a:p>
          <a:p>
            <a:pPr marL="914400" lvl="2" indent="0">
              <a:buNone/>
            </a:pPr>
            <a:r>
              <a:rPr lang="nl-NL" dirty="0">
                <a:sym typeface="Wingdings" pitchFamily="2" charset="2"/>
              </a:rPr>
              <a:t>	</a:t>
            </a:r>
            <a:r>
              <a:rPr lang="nl-NL" dirty="0">
                <a:sym typeface="Wingdings"/>
              </a:rPr>
              <a:t> </a:t>
            </a:r>
            <a:r>
              <a:rPr lang="nl-NL" dirty="0">
                <a:sym typeface="Wingdings" pitchFamily="2" charset="2"/>
              </a:rPr>
              <a:t>Afkopen sociale vrede steeds duurder</a:t>
            </a:r>
          </a:p>
          <a:p>
            <a:pPr marL="914400" lvl="2" indent="0">
              <a:buNone/>
            </a:pPr>
            <a:r>
              <a:rPr lang="nl-NL" dirty="0">
                <a:sym typeface="Wingdings" pitchFamily="2" charset="2"/>
              </a:rPr>
              <a:t>		</a:t>
            </a:r>
            <a:r>
              <a:rPr lang="nl-NL" dirty="0">
                <a:sym typeface="Wingdings"/>
              </a:rPr>
              <a:t> </a:t>
            </a:r>
            <a:r>
              <a:rPr lang="nl-NL" dirty="0">
                <a:sym typeface="Wingdings" pitchFamily="2" charset="2"/>
              </a:rPr>
              <a:t>Winstmarges onder druk</a:t>
            </a:r>
          </a:p>
          <a:p>
            <a:pPr marL="914400" lvl="2" indent="0">
              <a:buNone/>
            </a:pPr>
            <a:r>
              <a:rPr lang="nl-NL" dirty="0">
                <a:sym typeface="Wingdings" pitchFamily="2" charset="2"/>
              </a:rPr>
              <a:t>			</a:t>
            </a:r>
            <a:r>
              <a:rPr lang="nl-NL" dirty="0">
                <a:sym typeface="Wingdings"/>
              </a:rPr>
              <a:t> Crisis accumulatieregime </a:t>
            </a:r>
            <a:endParaRPr lang="nl-NL" dirty="0"/>
          </a:p>
          <a:p>
            <a:endParaRPr lang="nl-NL" dirty="0"/>
          </a:p>
          <a:p>
            <a:pPr lvl="1">
              <a:buNone/>
            </a:pP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401570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1640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Een regulatiemodel in crisis (2)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052736"/>
            <a:ext cx="8568952" cy="5472608"/>
          </a:xfrm>
        </p:spPr>
        <p:txBody>
          <a:bodyPr>
            <a:normAutofit fontScale="85000" lnSpcReduction="20000"/>
          </a:bodyPr>
          <a:lstStyle/>
          <a:p>
            <a:r>
              <a:rPr lang="nl-NL" dirty="0">
                <a:solidFill>
                  <a:srgbClr val="000000"/>
                </a:solidFill>
              </a:rPr>
              <a:t>De vraagzijde: v</a:t>
            </a:r>
            <a:r>
              <a:rPr lang="nl-NL" dirty="0"/>
              <a:t>erzadiging in de vraag naar massaproducten </a:t>
            </a:r>
          </a:p>
          <a:p>
            <a:pPr lvl="1"/>
            <a:r>
              <a:rPr lang="nl-NL" dirty="0"/>
              <a:t>Diversifiëring van de vraag</a:t>
            </a:r>
          </a:p>
          <a:p>
            <a:pPr lvl="1"/>
            <a:r>
              <a:rPr lang="nl-NL" dirty="0"/>
              <a:t>Lange levensduur producten</a:t>
            </a:r>
          </a:p>
          <a:p>
            <a:pPr lvl="1"/>
            <a:r>
              <a:rPr lang="nl-NL" dirty="0"/>
              <a:t>Rigide productiesysteem en arbeidsorganisatie onaangepast</a:t>
            </a:r>
          </a:p>
          <a:p>
            <a:r>
              <a:rPr lang="nl-NL" dirty="0">
                <a:solidFill>
                  <a:srgbClr val="000000"/>
                </a:solidFill>
              </a:rPr>
              <a:t>Tertiarisering:</a:t>
            </a:r>
          </a:p>
          <a:p>
            <a:pPr lvl="1"/>
            <a:r>
              <a:rPr lang="nl-NL" dirty="0">
                <a:solidFill>
                  <a:srgbClr val="000000"/>
                </a:solidFill>
              </a:rPr>
              <a:t>Groei commerciële en publieke dienstensector</a:t>
            </a:r>
          </a:p>
          <a:p>
            <a:pPr lvl="2"/>
            <a:r>
              <a:rPr lang="nl-NL" dirty="0">
                <a:solidFill>
                  <a:srgbClr val="000000"/>
                </a:solidFill>
              </a:rPr>
              <a:t>Logica van productiviteitsstijgingen door innovatie minder haalbaar</a:t>
            </a:r>
          </a:p>
          <a:p>
            <a:r>
              <a:rPr lang="nl-NL" dirty="0">
                <a:solidFill>
                  <a:srgbClr val="000000"/>
                </a:solidFill>
              </a:rPr>
              <a:t>Diversifiëring van het werknemerskorps:</a:t>
            </a:r>
          </a:p>
          <a:p>
            <a:pPr lvl="1"/>
            <a:r>
              <a:rPr lang="nl-NL" dirty="0">
                <a:solidFill>
                  <a:srgbClr val="000000"/>
                </a:solidFill>
              </a:rPr>
              <a:t>Einde hegemonie autochtone mannelijke massa-arbeider</a:t>
            </a:r>
          </a:p>
          <a:p>
            <a:pPr lvl="2"/>
            <a:r>
              <a:rPr lang="nl-NL" dirty="0">
                <a:solidFill>
                  <a:srgbClr val="000000"/>
                </a:solidFill>
              </a:rPr>
              <a:t>Fragmentatie </a:t>
            </a:r>
            <a:r>
              <a:rPr lang="nl-NL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nl-NL" dirty="0">
                <a:solidFill>
                  <a:srgbClr val="000000"/>
                </a:solidFill>
              </a:rPr>
              <a:t> Crisis van representeerbaarheid</a:t>
            </a:r>
          </a:p>
          <a:p>
            <a:pPr lvl="1"/>
            <a:r>
              <a:rPr lang="nl-NL" dirty="0">
                <a:solidFill>
                  <a:srgbClr val="000000"/>
                </a:solidFill>
              </a:rPr>
              <a:t>Nieuwe arbeidsoriëntaties</a:t>
            </a:r>
          </a:p>
          <a:p>
            <a:r>
              <a:rPr lang="nl-NL" dirty="0">
                <a:solidFill>
                  <a:srgbClr val="000000"/>
                </a:solidFill>
              </a:rPr>
              <a:t>Politiek-ideologisch klimaat:</a:t>
            </a:r>
          </a:p>
          <a:p>
            <a:pPr lvl="1"/>
            <a:r>
              <a:rPr lang="nl-NL" dirty="0">
                <a:solidFill>
                  <a:srgbClr val="000000"/>
                </a:solidFill>
              </a:rPr>
              <a:t>Neoliberalisme: </a:t>
            </a:r>
          </a:p>
          <a:p>
            <a:pPr lvl="2"/>
            <a:r>
              <a:rPr lang="nl-NL" dirty="0">
                <a:solidFill>
                  <a:srgbClr val="000000"/>
                </a:solidFill>
              </a:rPr>
              <a:t>Vrije wereldhandel; Flexibiliteit; Competitiviteit</a:t>
            </a:r>
          </a:p>
          <a:p>
            <a:endParaRPr lang="nl-NL" dirty="0">
              <a:solidFill>
                <a:srgbClr val="000000"/>
              </a:solidFill>
            </a:endParaRPr>
          </a:p>
          <a:p>
            <a:pPr lvl="1">
              <a:buNone/>
            </a:pP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29727805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908720"/>
          </a:xfrm>
        </p:spPr>
        <p:txBody>
          <a:bodyPr>
            <a:normAutofit/>
          </a:bodyPr>
          <a:lstStyle/>
          <a:p>
            <a:r>
              <a:rPr lang="nl-BE" dirty="0"/>
              <a:t>De-industrialisering</a:t>
            </a:r>
            <a:endParaRPr lang="en-GB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1680" y="6212929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i="1" dirty="0">
                <a:hlinkClick r:id="rId3"/>
              </a:rPr>
              <a:t>https://youtu.be/VW5ljQ-3SpU</a:t>
            </a:r>
            <a:r>
              <a:rPr lang="nl-BE" b="1" i="1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836712"/>
            <a:ext cx="7315245" cy="5400600"/>
          </a:xfrm>
          <a:prstGeom prst="rect">
            <a:avLst/>
          </a:prstGeom>
        </p:spPr>
      </p:pic>
      <p:sp>
        <p:nvSpPr>
          <p:cNvPr id="7" name="Tijdelijke aanduiding voor voettekst 4">
            <a:extLst>
              <a:ext uri="{FF2B5EF4-FFF2-40B4-BE49-F238E27FC236}">
                <a16:creationId xmlns:a16="http://schemas.microsoft.com/office/drawing/2014/main" id="{1AE6F065-06B7-4E41-B8D0-874E5125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58F8080-24D7-F544-B43A-5326BAEF10C9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6237970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908720"/>
          </a:xfrm>
        </p:spPr>
        <p:txBody>
          <a:bodyPr>
            <a:normAutofit/>
          </a:bodyPr>
          <a:lstStyle/>
          <a:p>
            <a:r>
              <a:rPr lang="nl-BE" dirty="0"/>
              <a:t>De-industrialisering</a:t>
            </a:r>
            <a:endParaRPr lang="en-GB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5661248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i="1" dirty="0"/>
              <a:t>Boekbeschrijving: </a:t>
            </a:r>
            <a:r>
              <a:rPr lang="nl-BE" b="1" i="1" dirty="0">
                <a:hlinkClick r:id="rId3"/>
              </a:rPr>
              <a:t>https://youtu.be/9HoR9eG1XEI</a:t>
            </a:r>
            <a:r>
              <a:rPr lang="nl-BE" b="1" i="1" dirty="0"/>
              <a:t> </a:t>
            </a:r>
          </a:p>
          <a:p>
            <a:r>
              <a:rPr lang="nl-BE" b="1" i="1" dirty="0"/>
              <a:t>Introductie door Bruce Springsteen: </a:t>
            </a:r>
            <a:r>
              <a:rPr lang="nl-BE" b="1" i="1" dirty="0">
                <a:hlinkClick r:id="rId4"/>
              </a:rPr>
              <a:t>https://youtu.be/aFuY4Hd79iE</a:t>
            </a:r>
            <a:r>
              <a:rPr lang="nl-BE" b="1" i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C7193-424E-6749-97BA-20278588F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92" y="1186862"/>
            <a:ext cx="32766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A6E8C-544D-8A44-BB07-B0BE2148B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980" y="1429856"/>
            <a:ext cx="3385595" cy="33672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989E6-77BC-314E-B4C2-1CB257DD1787}"/>
              </a:ext>
            </a:extLst>
          </p:cNvPr>
          <p:cNvSpPr txBox="1"/>
          <p:nvPr/>
        </p:nvSpPr>
        <p:spPr>
          <a:xfrm>
            <a:off x="4391980" y="4869160"/>
            <a:ext cx="457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7"/>
              </a:rPr>
              <a:t>https://youtu.be/4GaFUOQWi9A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8"/>
              </a:rPr>
              <a:t>https://en.wikipedia.org/wiki/Youngstown_(song)</a:t>
            </a:r>
            <a:r>
              <a:rPr lang="en-US" sz="1400" dirty="0"/>
              <a:t> </a:t>
            </a:r>
          </a:p>
        </p:txBody>
      </p:sp>
      <p:sp>
        <p:nvSpPr>
          <p:cNvPr id="10" name="Tijdelijke aanduiding voor voettekst 4">
            <a:extLst>
              <a:ext uri="{FF2B5EF4-FFF2-40B4-BE49-F238E27FC236}">
                <a16:creationId xmlns:a16="http://schemas.microsoft.com/office/drawing/2014/main" id="{6C5A22F9-05A8-1A46-AA46-5ED49177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47BE13DD-AC08-2243-AC71-6A8104CB13A5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9278948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Geavanceerd kapitalisme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628800"/>
            <a:ext cx="8712968" cy="48245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Vele vlaggen, maar ook verschillende ladingen: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Postindustriële samenleving?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Informatie, netwerk, … -samenleving?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Geglobaliseerde samenleving?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Post-Fordistische competitiesamenleving?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Globaal, laat, ‘gedesorganiseerd’, …. kapitalisme?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…?</a:t>
            </a:r>
          </a:p>
          <a:p>
            <a:pPr lvl="1">
              <a:lnSpc>
                <a:spcPct val="90000"/>
              </a:lnSpc>
            </a:pPr>
            <a:endParaRPr lang="nl-BE" dirty="0"/>
          </a:p>
          <a:p>
            <a:pPr lvl="2">
              <a:lnSpc>
                <a:spcPct val="90000"/>
              </a:lnSpc>
            </a:pPr>
            <a:endParaRPr lang="nl-BE" i="1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568000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De postindustriële samenleving (1)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6912768" cy="54726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Daniel Bell (1919-2011):</a:t>
            </a:r>
          </a:p>
          <a:p>
            <a:pPr lvl="1">
              <a:lnSpc>
                <a:spcPct val="90000"/>
              </a:lnSpc>
            </a:pPr>
            <a:r>
              <a:rPr lang="nl-BE" i="1" dirty="0"/>
              <a:t>The coming of post-industrial society </a:t>
            </a:r>
            <a:r>
              <a:rPr lang="nl-BE" dirty="0"/>
              <a:t>(1973)</a:t>
            </a:r>
            <a:endParaRPr lang="nl-BE" i="1" dirty="0"/>
          </a:p>
          <a:p>
            <a:pPr lvl="1">
              <a:lnSpc>
                <a:spcPct val="90000"/>
              </a:lnSpc>
            </a:pPr>
            <a:r>
              <a:rPr lang="nl-BE" dirty="0"/>
              <a:t>Omschakeling van industriële productie naar dienstverlenende activiteiten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Belang complexe technologische handelingen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Professionals, wetenschappers en technische experts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Kennis als macht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Meritocratie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What’s new?</a:t>
            </a:r>
          </a:p>
          <a:p>
            <a:pPr marL="0" indent="0">
              <a:lnSpc>
                <a:spcPct val="90000"/>
              </a:lnSpc>
              <a:buNone/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9" name="Picture 2" descr="Professor Daniel Be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980728"/>
            <a:ext cx="1547664" cy="23214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96336" y="3356992"/>
            <a:ext cx="154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Daniel Bell</a:t>
            </a:r>
          </a:p>
        </p:txBody>
      </p:sp>
    </p:spTree>
    <p:extLst>
      <p:ext uri="{BB962C8B-B14F-4D97-AF65-F5344CB8AC3E}">
        <p14:creationId xmlns:p14="http://schemas.microsoft.com/office/powerpoint/2010/main" val="26810970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De postindustriële samenleving (2)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7128792" cy="5616624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Manuel Castells (°1941):</a:t>
            </a:r>
          </a:p>
          <a:p>
            <a:pPr lvl="1">
              <a:lnSpc>
                <a:spcPct val="90000"/>
              </a:lnSpc>
            </a:pPr>
            <a:r>
              <a:rPr lang="nl-BE" i="1" dirty="0"/>
              <a:t>The rise of the network society (2000)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Informatie- en communicatietechnologie </a:t>
            </a:r>
            <a:r>
              <a:rPr lang="nl-BE" dirty="0">
                <a:sym typeface="Wingdings"/>
              </a:rPr>
              <a:t> Informatie of netwerksamenleving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/>
              </a:rPr>
              <a:t>Informatie als bron van meerwaarde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/>
              </a:rPr>
              <a:t>Kritiek: technologische determinisme</a:t>
            </a:r>
            <a:endParaRPr lang="nl-BE" dirty="0"/>
          </a:p>
          <a:p>
            <a:pPr>
              <a:lnSpc>
                <a:spcPct val="90000"/>
              </a:lnSpc>
            </a:pPr>
            <a:r>
              <a:rPr lang="nl-BE" dirty="0"/>
              <a:t>Bell en Castells: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Nadruk op belang diensteneconomie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1960: 46% </a:t>
            </a:r>
            <a:r>
              <a:rPr lang="nl-BE" dirty="0">
                <a:sym typeface="Wingdings"/>
              </a:rPr>
              <a:t> vandaag: 77%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Rol van technologie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Bedenkingen: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Te situeren binnen internationale arbeidsdeling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Statistisch artecfact?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10" name="Picture 3" descr="Manuel Caste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231" y="980728"/>
            <a:ext cx="1939769" cy="26642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6296" y="3515096"/>
            <a:ext cx="190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Manuel Castells</a:t>
            </a:r>
          </a:p>
        </p:txBody>
      </p:sp>
    </p:spTree>
    <p:extLst>
      <p:ext uri="{BB962C8B-B14F-4D97-AF65-F5344CB8AC3E}">
        <p14:creationId xmlns:p14="http://schemas.microsoft.com/office/powerpoint/2010/main" val="44713535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De geglobaliseerde samenleving (1)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96752"/>
            <a:ext cx="8640960" cy="5184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Globalisering: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Trend waarbij economische, politieke en culturele activiteiten van actoren (mensen, organisaties, …) uit verschillende landen elkaar in groeiende mate beïnvloeden en met elkaar verweven worden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Geen fundamentele breuk verleden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Politieke keuzes gefaciliteerd door nieuwe technologie</a:t>
            </a:r>
          </a:p>
          <a:p>
            <a:pPr>
              <a:lnSpc>
                <a:spcPct val="90000"/>
              </a:lnSpc>
            </a:pPr>
            <a:r>
              <a:rPr lang="nl-BE" dirty="0"/>
              <a:t>Idee van convergentie (F. Fukuyama):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Einde van de geschiedenis </a:t>
            </a:r>
            <a:r>
              <a:rPr lang="nl-BE" dirty="0">
                <a:sym typeface="Wingdings"/>
              </a:rPr>
              <a:t> Westerse liberale democratie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Tegenkantingen: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Oppervlakkige (consumptie-)convergentie, daaronder fundamentele verschillen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Economisch: veel globale spelers, weinig echt transnationale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Eerder types van kapitalisme ipv convergentie: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Anglosaksisch; Continentaal-institutioneel; Aziatisch-autoritair; … ?</a:t>
            </a:r>
          </a:p>
          <a:p>
            <a:pPr marL="0" indent="0">
              <a:lnSpc>
                <a:spcPct val="90000"/>
              </a:lnSpc>
              <a:buNone/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24075111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-13512" y="6565262"/>
            <a:ext cx="9144000" cy="286713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De geglobaliseerde samenleving (2)</a:t>
            </a:r>
            <a:endParaRPr lang="en-GB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-13512" y="-6025"/>
            <a:ext cx="9144000" cy="20313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" y="1700808"/>
            <a:ext cx="9036496" cy="38202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504" y="1340768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Exports plus imports as a share of GDP in Western Europe, 1850-2000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5517232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Bron</a:t>
            </a:r>
            <a:r>
              <a:rPr lang="en-US" sz="1400" dirty="0"/>
              <a:t>: Carreras and </a:t>
            </a:r>
            <a:r>
              <a:rPr lang="en-US" sz="1400" dirty="0" err="1"/>
              <a:t>Tafunell</a:t>
            </a:r>
            <a:r>
              <a:rPr lang="en-US" sz="1400" dirty="0"/>
              <a:t> (2008)</a:t>
            </a:r>
          </a:p>
        </p:txBody>
      </p:sp>
    </p:spTree>
    <p:extLst>
      <p:ext uri="{BB962C8B-B14F-4D97-AF65-F5344CB8AC3E}">
        <p14:creationId xmlns:p14="http://schemas.microsoft.com/office/powerpoint/2010/main" val="31604416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voettekst 4">
            <a:extLst>
              <a:ext uri="{FF2B5EF4-FFF2-40B4-BE49-F238E27FC236}">
                <a16:creationId xmlns:a16="http://schemas.microsoft.com/office/drawing/2014/main" id="{0D2B9C9B-82F3-F544-8AEE-E99EFFF4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3512" y="6565262"/>
            <a:ext cx="9144000" cy="286713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32C0F-90B6-0947-B2D3-2CDF9234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7" y="638201"/>
            <a:ext cx="7669506" cy="5527103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nl-BE" sz="1400" b="1" i="1" smtClean="0">
                <a:solidFill>
                  <a:schemeClr val="tx1"/>
                </a:solidFill>
              </a:rPr>
              <a:pPr/>
              <a:t>19</a:t>
            </a:fld>
            <a:endParaRPr lang="nl-BE" sz="1400" b="1" i="1">
              <a:solidFill>
                <a:schemeClr val="tx1"/>
              </a:solidFill>
            </a:endParaRPr>
          </a:p>
        </p:txBody>
      </p:sp>
      <p:sp>
        <p:nvSpPr>
          <p:cNvPr id="9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4F062F2-6222-F345-9555-11BAB736F8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6626" y="126801"/>
            <a:ext cx="9144000" cy="709911"/>
          </a:xfrm>
        </p:spPr>
        <p:txBody>
          <a:bodyPr>
            <a:normAutofit/>
          </a:bodyPr>
          <a:lstStyle/>
          <a:p>
            <a:r>
              <a:rPr lang="nl-BE" sz="3600" dirty="0"/>
              <a:t>De-globalisation?</a:t>
            </a:r>
            <a:endParaRPr lang="en-GB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260F10-8AAD-6740-BF5B-06849E832AA8}"/>
              </a:ext>
            </a:extLst>
          </p:cNvPr>
          <p:cNvSpPr/>
          <p:nvPr/>
        </p:nvSpPr>
        <p:spPr>
          <a:xfrm>
            <a:off x="202772" y="6023728"/>
            <a:ext cx="8957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Source: Garcia-Herrero, Alicia, From Globalization to Deglobalization: Zooming Into Trade (December 2, 2019). Available at SSRN: </a:t>
            </a:r>
            <a:r>
              <a:rPr lang="en-US" sz="1200" u="sng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https://ssrn.com/abstract=3496563</a:t>
            </a:r>
            <a:endParaRPr lang="en-US" sz="1200" dirty="0">
              <a:latin typeface="+mj-lt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571802E-B133-CA4E-BD59-425BBC4DE54B}"/>
              </a:ext>
            </a:extLst>
          </p:cNvPr>
          <p:cNvSpPr txBox="1"/>
          <p:nvPr/>
        </p:nvSpPr>
        <p:spPr>
          <a:xfrm>
            <a:off x="-13512" y="-6025"/>
            <a:ext cx="9144000" cy="203133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89529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928992" cy="2434282"/>
          </a:xfrm>
        </p:spPr>
        <p:txBody>
          <a:bodyPr>
            <a:normAutofit/>
          </a:bodyPr>
          <a:lstStyle/>
          <a:p>
            <a:r>
              <a:rPr lang="nl-BE" sz="4000" dirty="0"/>
              <a:t>Arbeidssociologie</a:t>
            </a:r>
            <a:br>
              <a:rPr lang="nl-BE" sz="4000" dirty="0"/>
            </a:br>
            <a:br>
              <a:rPr lang="nl-NL" sz="4000" dirty="0"/>
            </a:br>
            <a:r>
              <a:rPr lang="nl-NL" sz="4000" b="1" dirty="0"/>
              <a:t>HOOFDSTUK  5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2924944"/>
            <a:ext cx="8229600" cy="36004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nl-NL" dirty="0"/>
              <a:t>De grondvesten van het arbeidsbestel</a:t>
            </a:r>
          </a:p>
          <a:p>
            <a:pPr marL="0" indent="0">
              <a:buNone/>
            </a:pPr>
            <a:endParaRPr lang="nl-NL" dirty="0"/>
          </a:p>
          <a:p>
            <a:pPr lvl="1"/>
            <a:r>
              <a:rPr lang="nl-NL" dirty="0"/>
              <a:t>Fasen in het kapitalistisch ontwikkelingsproces</a:t>
            </a:r>
          </a:p>
          <a:p>
            <a:pPr lvl="1"/>
            <a:r>
              <a:rPr lang="nl-NL" dirty="0"/>
              <a:t>Fordisme: opgang en neergang</a:t>
            </a:r>
          </a:p>
          <a:p>
            <a:pPr lvl="1"/>
            <a:r>
              <a:rPr lang="nl-NL" dirty="0"/>
              <a:t>Geavanceerd kapitalisme &amp; centrale kenmerken:</a:t>
            </a:r>
          </a:p>
          <a:p>
            <a:pPr lvl="2"/>
            <a:r>
              <a:rPr lang="nl-NL" dirty="0"/>
              <a:t>Technologie</a:t>
            </a:r>
          </a:p>
          <a:p>
            <a:pPr lvl="2"/>
            <a:r>
              <a:rPr lang="nl-NL" dirty="0"/>
              <a:t>Politieke democratie</a:t>
            </a:r>
          </a:p>
          <a:p>
            <a:pPr lvl="2"/>
            <a:r>
              <a:rPr lang="nl-NL" dirty="0"/>
              <a:t>Welvaartsstaat en sociale ongelijkheid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2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304824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De geglobaliseerde samenleving (3)</a:t>
            </a:r>
            <a:endParaRPr lang="en-GB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848" y="1052736"/>
            <a:ext cx="4924152" cy="4036046"/>
          </a:xfrm>
          <a:prstGeom prst="rect">
            <a:avLst/>
          </a:prstGeom>
        </p:spPr>
      </p:pic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052736"/>
            <a:ext cx="4608512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I. Wallerstein</a:t>
            </a:r>
            <a:r>
              <a:rPr lang="nl-BE" dirty="0"/>
              <a:t> – Wereldsysteemtheorie: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Vanaf 16</a:t>
            </a:r>
            <a:r>
              <a:rPr lang="nl-BE" baseline="30000" dirty="0"/>
              <a:t>e</a:t>
            </a:r>
            <a:r>
              <a:rPr lang="nl-BE" dirty="0"/>
              <a:t> eeuw: kapitalistisch wereldsysteem;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Relaties tussen grote handelaars en ondernemers;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Arbeidsdelig op wereldschaal: 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Kernlanden; </a:t>
            </a:r>
            <a:r>
              <a:rPr lang="nl-BE" dirty="0">
                <a:solidFill>
                  <a:srgbClr val="000000"/>
                </a:solidFill>
              </a:rPr>
              <a:t>Semi-Perifere landen; Perifere landen;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Transities? </a:t>
            </a:r>
          </a:p>
        </p:txBody>
      </p:sp>
    </p:spTree>
    <p:extLst>
      <p:ext uri="{BB962C8B-B14F-4D97-AF65-F5344CB8AC3E}">
        <p14:creationId xmlns:p14="http://schemas.microsoft.com/office/powerpoint/2010/main" val="1636776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1640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Post-Fordistisch competitiemodel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472608"/>
          </a:xfrm>
        </p:spPr>
        <p:txBody>
          <a:bodyPr>
            <a:normAutofit fontScale="92500" lnSpcReduction="20000"/>
          </a:bodyPr>
          <a:lstStyle/>
          <a:p>
            <a:r>
              <a:rPr lang="nl-BE" dirty="0"/>
              <a:t>Post-Fordisme: flexibel en competitief industrieel kapitalisme op wereldschaal</a:t>
            </a:r>
          </a:p>
          <a:p>
            <a:pPr lvl="1"/>
            <a:r>
              <a:rPr lang="nl-NL" b="1" dirty="0"/>
              <a:t>Washington Consensus: </a:t>
            </a:r>
            <a:r>
              <a:rPr lang="nl-NL" dirty="0"/>
              <a:t>beleidsaanbevelingen IMF en Wereldbank</a:t>
            </a:r>
          </a:p>
          <a:p>
            <a:pPr lvl="2"/>
            <a:r>
              <a:rPr lang="nl-NL" dirty="0"/>
              <a:t>Inperking beleidsruimte nationale overheden</a:t>
            </a:r>
          </a:p>
          <a:p>
            <a:pPr lvl="1"/>
            <a:r>
              <a:rPr lang="nl-NL" dirty="0"/>
              <a:t>Flexibele productie van gespecialiseerde goederen en diensten</a:t>
            </a:r>
          </a:p>
          <a:p>
            <a:pPr lvl="1"/>
            <a:r>
              <a:rPr lang="nl-NL" dirty="0"/>
              <a:t>Macro-economisch beleid: Neoliberale concurrentielogica </a:t>
            </a:r>
          </a:p>
          <a:p>
            <a:pPr lvl="2"/>
            <a:r>
              <a:rPr lang="nl-NL" i="1" dirty="0"/>
              <a:t>Supply side </a:t>
            </a:r>
            <a:r>
              <a:rPr lang="nl-NL" i="1" dirty="0" err="1"/>
              <a:t>economics</a:t>
            </a:r>
            <a:endParaRPr lang="nl-NL" i="1" dirty="0"/>
          </a:p>
          <a:p>
            <a:pPr lvl="2"/>
            <a:r>
              <a:rPr lang="nl-NL" i="1" dirty="0" err="1"/>
              <a:t>Workfare</a:t>
            </a:r>
            <a:r>
              <a:rPr lang="nl-NL" dirty="0"/>
              <a:t> en flexibiliteit</a:t>
            </a:r>
          </a:p>
          <a:p>
            <a:pPr lvl="2"/>
            <a:r>
              <a:rPr lang="nl-NL" dirty="0"/>
              <a:t>Primaat van de markt (kleine overheid)</a:t>
            </a:r>
          </a:p>
          <a:p>
            <a:pPr lvl="2"/>
            <a:r>
              <a:rPr lang="nl-NL" dirty="0"/>
              <a:t>Particuliere netwerken</a:t>
            </a:r>
            <a:endParaRPr lang="en-US" dirty="0"/>
          </a:p>
          <a:p>
            <a:pPr lvl="1"/>
            <a:r>
              <a:rPr lang="nl-NL" dirty="0"/>
              <a:t>Democratisch deficit? 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81959937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Geavanceerd kapitalisme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161" y="1421502"/>
            <a:ext cx="8712968" cy="48245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Hedendaagse kenmerken: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§5.3.1. Technologie: van mechanisering naar automatisering </a:t>
            </a:r>
            <a:r>
              <a:rPr lang="nl-BE" b="1" dirty="0">
                <a:sym typeface="Wingdings" pitchFamily="2" charset="2"/>
              </a:rPr>
              <a:t> </a:t>
            </a:r>
            <a:r>
              <a:rPr lang="nl-BE" b="1" i="1" dirty="0">
                <a:sym typeface="Wingdings" pitchFamily="2" charset="2"/>
              </a:rPr>
              <a:t>volgende week</a:t>
            </a:r>
            <a:endParaRPr lang="nl-BE" b="1" dirty="0"/>
          </a:p>
          <a:p>
            <a:pPr lvl="1">
              <a:lnSpc>
                <a:spcPct val="90000"/>
              </a:lnSpc>
            </a:pPr>
            <a:r>
              <a:rPr lang="nl-BE" dirty="0"/>
              <a:t>§5.3.2. Politieke democratie en geavanceerd kapitalisme</a:t>
            </a:r>
          </a:p>
          <a:p>
            <a:pPr lvl="2">
              <a:lnSpc>
                <a:spcPct val="90000"/>
              </a:lnSpc>
            </a:pPr>
            <a:r>
              <a:rPr lang="nl-BE" b="1" dirty="0"/>
              <a:t>Zelfstudie 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§5.3.3. De welvaartsstaat en geavanceerd kapitalisme</a:t>
            </a:r>
          </a:p>
          <a:p>
            <a:pPr lvl="2">
              <a:lnSpc>
                <a:spcPct val="90000"/>
              </a:lnSpc>
            </a:pPr>
            <a:r>
              <a:rPr lang="nl-BE" b="1" dirty="0"/>
              <a:t>Zelfstudie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§5.3.4. Toenemende inkomens- en vermogensongelijkheid</a:t>
            </a:r>
          </a:p>
          <a:p>
            <a:pPr lvl="2">
              <a:lnSpc>
                <a:spcPct val="90000"/>
              </a:lnSpc>
            </a:pPr>
            <a:r>
              <a:rPr lang="nl-BE" b="1" dirty="0">
                <a:solidFill>
                  <a:srgbClr val="FF0000"/>
                </a:solidFill>
              </a:rPr>
              <a:t>Valt weg als examenleerstof</a:t>
            </a:r>
            <a:endParaRPr lang="nl-BE" dirty="0"/>
          </a:p>
          <a:p>
            <a:pPr lvl="2">
              <a:lnSpc>
                <a:spcPct val="90000"/>
              </a:lnSpc>
            </a:pPr>
            <a:endParaRPr lang="nl-BE" b="1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73871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DF3E72F1-FEA3-FF43-AF58-5FCDB5B1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4CB8937-046B-D84E-914A-F409E5153437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69441"/>
            <a:ext cx="8229600" cy="764406"/>
          </a:xfrm>
        </p:spPr>
        <p:txBody>
          <a:bodyPr>
            <a:normAutofit/>
          </a:bodyPr>
          <a:lstStyle/>
          <a:p>
            <a:r>
              <a:rPr lang="nl-NL" sz="4000" dirty="0"/>
              <a:t>De factor ‘technologie’</a:t>
            </a:r>
            <a:endParaRPr lang="nl-BE" sz="4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7504" y="1052736"/>
            <a:ext cx="8712968" cy="5558308"/>
          </a:xfrm>
        </p:spPr>
        <p:txBody>
          <a:bodyPr>
            <a:normAutofit fontScale="70000" lnSpcReduction="20000"/>
          </a:bodyPr>
          <a:lstStyle/>
          <a:p>
            <a:r>
              <a:rPr lang="nl-NL" dirty="0"/>
              <a:t>Technische hulpmiddelen die in het productieproces worden gebruikt voor de verwerking van materialen, informatie, processen, ...</a:t>
            </a:r>
          </a:p>
          <a:p>
            <a:pPr lvl="1"/>
            <a:r>
              <a:rPr lang="nl-NL" b="1" dirty="0"/>
              <a:t>Oude technologie: Mechanische technologie</a:t>
            </a:r>
          </a:p>
          <a:p>
            <a:pPr lvl="2"/>
            <a:r>
              <a:rPr lang="nl-NL" dirty="0"/>
              <a:t>Uitvoeren overnemen, fysieke processen</a:t>
            </a:r>
          </a:p>
          <a:p>
            <a:pPr lvl="3"/>
            <a:r>
              <a:rPr lang="nl-NL" dirty="0"/>
              <a:t>Overnemen van ‘het doen’</a:t>
            </a:r>
          </a:p>
          <a:p>
            <a:pPr lvl="3"/>
            <a:r>
              <a:rPr lang="nl-NL" dirty="0"/>
              <a:t>De-</a:t>
            </a:r>
            <a:r>
              <a:rPr lang="nl-NL" dirty="0" err="1"/>
              <a:t>skilling</a:t>
            </a:r>
            <a:endParaRPr lang="nl-NL" dirty="0"/>
          </a:p>
          <a:p>
            <a:pPr lvl="2"/>
            <a:r>
              <a:rPr lang="nl-NL" dirty="0"/>
              <a:t>Statisch, op machines gebaseerd (</a:t>
            </a:r>
            <a:r>
              <a:rPr lang="nl-NL" dirty="0">
                <a:hlinkClick r:id="rId3"/>
              </a:rPr>
              <a:t>https://youtu.be/G-R01fJiuTg</a:t>
            </a:r>
            <a:r>
              <a:rPr lang="nl-NL" dirty="0"/>
              <a:t>) </a:t>
            </a:r>
          </a:p>
          <a:p>
            <a:pPr lvl="2"/>
            <a:r>
              <a:rPr lang="nl-NL" dirty="0"/>
              <a:t>Toegepast in landbouw en industrie (b.v. tractor, lasapparaat), basistoepassingen op kantoor (b.v. tikmachine)</a:t>
            </a:r>
          </a:p>
          <a:p>
            <a:pPr lvl="1"/>
            <a:r>
              <a:rPr lang="nl-NL" b="1" dirty="0"/>
              <a:t>Nieuwe technologie:</a:t>
            </a:r>
            <a:r>
              <a:rPr lang="nl-NL" dirty="0"/>
              <a:t> Geautomatiseerde technologie</a:t>
            </a:r>
          </a:p>
          <a:p>
            <a:pPr lvl="2"/>
            <a:r>
              <a:rPr lang="nl-NL" dirty="0"/>
              <a:t>Overnemen van organisatorische, (routine)besluitvorming, </a:t>
            </a:r>
            <a:r>
              <a:rPr lang="nl-NL" dirty="0" err="1"/>
              <a:t>informatieverwerkende</a:t>
            </a:r>
            <a:r>
              <a:rPr lang="nl-NL" dirty="0"/>
              <a:t> taken</a:t>
            </a:r>
          </a:p>
          <a:p>
            <a:pPr lvl="3"/>
            <a:r>
              <a:rPr lang="nl-NL" dirty="0"/>
              <a:t>Overnemen van ‘denken’ en ‘doen’</a:t>
            </a:r>
          </a:p>
          <a:p>
            <a:pPr lvl="3"/>
            <a:r>
              <a:rPr lang="nl-NL" dirty="0"/>
              <a:t>Up-</a:t>
            </a:r>
            <a:r>
              <a:rPr lang="nl-NL" dirty="0" err="1"/>
              <a:t>skilling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Dynamisch, ICT-gebaseerd</a:t>
            </a:r>
          </a:p>
          <a:p>
            <a:pPr lvl="3"/>
            <a:r>
              <a:rPr lang="nl-NL" dirty="0"/>
              <a:t>Grootschalige toepassing in alle sectoren (bijv. landbouwsystemen - </a:t>
            </a:r>
            <a:r>
              <a:rPr lang="nl-NL" dirty="0">
                <a:hlinkClick r:id="rId4"/>
              </a:rPr>
              <a:t>https://youtu.be/q0FnMD2_0Fw</a:t>
            </a:r>
            <a:r>
              <a:rPr lang="nl-NL" dirty="0"/>
              <a:t>; assemblagerobots-</a:t>
            </a:r>
            <a:r>
              <a:rPr lang="nl-NL" dirty="0">
                <a:hlinkClick r:id="rId5"/>
              </a:rPr>
              <a:t>https://youtu.be/rbki4HR41-4</a:t>
            </a:r>
            <a:r>
              <a:rPr lang="nl-NL" dirty="0"/>
              <a:t>, ICT in administratie - </a:t>
            </a:r>
            <a:r>
              <a:rPr lang="nl-NL" dirty="0">
                <a:hlinkClick r:id="rId6"/>
              </a:rPr>
              <a:t>https://youtu.be/WiRFuHXHBhk</a:t>
            </a:r>
            <a:r>
              <a:rPr lang="nl-NL" dirty="0"/>
              <a:t>)  </a:t>
            </a:r>
          </a:p>
          <a:p>
            <a:pPr lvl="2"/>
            <a:r>
              <a:rPr lang="nl-NL" b="1" dirty="0"/>
              <a:t>Slimme automatisering: </a:t>
            </a:r>
            <a:r>
              <a:rPr lang="nl-NL" dirty="0"/>
              <a:t>de volgende fase?</a:t>
            </a:r>
            <a:endParaRPr lang="nl-NL" b="1" dirty="0"/>
          </a:p>
          <a:p>
            <a:pPr lvl="3"/>
            <a:r>
              <a:rPr lang="nl-NL" dirty="0"/>
              <a:t>Ook 'tweede machinetijdperk' of '4e industriële revolutie' </a:t>
            </a:r>
          </a:p>
          <a:p>
            <a:pPr lvl="3"/>
            <a:r>
              <a:rPr lang="nl-NL" dirty="0"/>
              <a:t>Overnemen van complexe besluitvorming, 'machine </a:t>
            </a:r>
            <a:r>
              <a:rPr lang="nl-NL" dirty="0" err="1"/>
              <a:t>learning</a:t>
            </a:r>
            <a:r>
              <a:rPr lang="nl-NL" dirty="0"/>
              <a:t> processen'</a:t>
            </a:r>
          </a:p>
          <a:p>
            <a:pPr lvl="2"/>
            <a:endParaRPr lang="en-GB" b="1" dirty="0"/>
          </a:p>
          <a:p>
            <a:pPr lvl="2"/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nl-BE" sz="1400" b="1" i="1" smtClean="0">
                <a:solidFill>
                  <a:schemeClr val="tx1"/>
                </a:solidFill>
              </a:rPr>
              <a:pPr/>
              <a:t>23</a:t>
            </a:fld>
            <a:endParaRPr lang="nl-BE" sz="1400" b="1" i="1">
              <a:solidFill>
                <a:schemeClr val="tx1"/>
              </a:solidFill>
            </a:endParaRPr>
          </a:p>
        </p:txBody>
      </p:sp>
      <p:sp>
        <p:nvSpPr>
          <p:cNvPr id="9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94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8173F573-0410-134D-9C05-30C8AAD6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6F66E42-4DFF-0342-A1B6-F8B802CB09C1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0506" y="102152"/>
            <a:ext cx="8712968" cy="734560"/>
          </a:xfrm>
        </p:spPr>
        <p:txBody>
          <a:bodyPr>
            <a:normAutofit/>
          </a:bodyPr>
          <a:lstStyle/>
          <a:p>
            <a:r>
              <a:rPr lang="nl-BE" sz="4000" dirty="0"/>
              <a:t>The ‘factor’ technologie</a:t>
            </a: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 noChangeAspect="1"/>
          </p:cNvSpPr>
          <p:nvPr>
            <p:ph idx="1"/>
          </p:nvPr>
        </p:nvSpPr>
        <p:spPr>
          <a:xfrm>
            <a:off x="210506" y="930009"/>
            <a:ext cx="8712968" cy="5475929"/>
          </a:xfrm>
        </p:spPr>
        <p:txBody>
          <a:bodyPr>
            <a:normAutofit fontScale="77500" lnSpcReduction="20000"/>
          </a:bodyPr>
          <a:lstStyle/>
          <a:p>
            <a:r>
              <a:rPr lang="nl-NL" dirty="0"/>
              <a:t>Slimme automatisering houdt zich met andere taken bezig dan eerdere technologieën</a:t>
            </a:r>
          </a:p>
          <a:p>
            <a:pPr lvl="1"/>
            <a:r>
              <a:rPr lang="nl-NL" dirty="0"/>
              <a:t>De matrix van </a:t>
            </a:r>
            <a:r>
              <a:rPr lang="nl-NL" dirty="0" err="1"/>
              <a:t>Autor</a:t>
            </a:r>
            <a:r>
              <a:rPr lang="nl-NL" dirty="0"/>
              <a:t> (2003):</a:t>
            </a:r>
          </a:p>
          <a:p>
            <a:pPr lvl="2"/>
            <a:r>
              <a:rPr lang="nl-NL" dirty="0"/>
              <a:t>Routinematige versus niet-routinematige taken</a:t>
            </a:r>
          </a:p>
          <a:p>
            <a:pPr lvl="2"/>
            <a:r>
              <a:rPr lang="nl-NL" dirty="0"/>
              <a:t>Handmatige versus cognitieve taken</a:t>
            </a:r>
          </a:p>
          <a:p>
            <a:pPr lvl="2"/>
            <a:r>
              <a:rPr lang="nl-NL" dirty="0"/>
              <a:t>Toepassingen:</a:t>
            </a:r>
          </a:p>
          <a:p>
            <a:pPr lvl="3"/>
            <a:r>
              <a:rPr lang="nl-NL" dirty="0"/>
              <a:t>Routine-manueel: assemblagewerk</a:t>
            </a:r>
          </a:p>
          <a:p>
            <a:pPr lvl="3"/>
            <a:r>
              <a:rPr lang="nl-NL" dirty="0"/>
              <a:t>Routine-cognitief: invullen van formulieren</a:t>
            </a:r>
          </a:p>
          <a:p>
            <a:pPr lvl="3"/>
            <a:r>
              <a:rPr lang="nl-NL" dirty="0"/>
              <a:t>Niet-routinematig-handmatig: een auto door het verkeer navigeren</a:t>
            </a:r>
          </a:p>
          <a:p>
            <a:pPr lvl="3"/>
            <a:r>
              <a:rPr lang="nl-NL" dirty="0"/>
              <a:t>Niet-routine-cognitief: een tekst vertalen, een diagnose stellen</a:t>
            </a:r>
          </a:p>
          <a:p>
            <a:pPr lvl="1"/>
            <a:r>
              <a:rPr lang="nl-NL" dirty="0"/>
              <a:t>Vooruitgang verwacht bij ’niet-routine-cognitieve’ taken </a:t>
            </a:r>
          </a:p>
          <a:p>
            <a:pPr lvl="2"/>
            <a:r>
              <a:rPr lang="nl-NL" dirty="0"/>
              <a:t>Algoritmen en rekenkracht maken van niet-routinematige taken steeds meer welomschreven problemen</a:t>
            </a:r>
          </a:p>
          <a:p>
            <a:pPr lvl="2"/>
            <a:r>
              <a:rPr lang="nl-NL" dirty="0"/>
              <a:t>Bron van huidige discussies over einde/transformatie van werk (zie verder)</a:t>
            </a:r>
          </a:p>
          <a:p>
            <a:pPr lvl="1"/>
            <a:r>
              <a:rPr lang="nl-NL" dirty="0"/>
              <a:t>Overblijvende knelpunten:</a:t>
            </a:r>
          </a:p>
          <a:p>
            <a:pPr lvl="2"/>
            <a:r>
              <a:rPr lang="nl-NL" dirty="0"/>
              <a:t>Perceptie- en manipulatietaken in complexe omgevingen (bijv. woningen)</a:t>
            </a:r>
          </a:p>
          <a:p>
            <a:pPr lvl="2"/>
            <a:r>
              <a:rPr lang="nl-NL" dirty="0"/>
              <a:t>Taken van creatieve intelligentie (kunst)</a:t>
            </a:r>
          </a:p>
          <a:p>
            <a:pPr lvl="2"/>
            <a:r>
              <a:rPr lang="nl-NL" dirty="0"/>
              <a:t>Taken van sociale intelligentie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42082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E3D81386-1CF2-FC41-B6E6-BBD4F686C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E82EF55-2B62-9B48-9A6E-6D62D868143D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4798" y="56792"/>
            <a:ext cx="8712968" cy="734560"/>
          </a:xfrm>
        </p:spPr>
        <p:txBody>
          <a:bodyPr>
            <a:normAutofit/>
          </a:bodyPr>
          <a:lstStyle/>
          <a:p>
            <a:r>
              <a:rPr lang="nl-BE" sz="4000" dirty="0"/>
              <a:t>The ‘factor’ technologie</a:t>
            </a:r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15E1B-E411-BB4E-8765-BA42DADD6468}"/>
              </a:ext>
            </a:extLst>
          </p:cNvPr>
          <p:cNvSpPr txBox="1"/>
          <p:nvPr/>
        </p:nvSpPr>
        <p:spPr>
          <a:xfrm>
            <a:off x="174778" y="6130924"/>
            <a:ext cx="8722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﻿Source: Autor, D. H., Levy, F., &amp; Murnane, R. J. (2003). The Skill Content of Recent Technological Change: An Empirical Exploration. </a:t>
            </a:r>
            <a:r>
              <a:rPr lang="en-GB" sz="1200" i="1" dirty="0"/>
              <a:t>The Quarterly Journal of Economics</a:t>
            </a:r>
            <a:r>
              <a:rPr lang="en-GB" sz="1200" dirty="0"/>
              <a:t>, 118(4), 1279–1333. </a:t>
            </a:r>
            <a:r>
              <a:rPr lang="en-GB" sz="1200" dirty="0">
                <a:hlinkClick r:id="rId3"/>
              </a:rPr>
              <a:t>https://doi.org/10.1162/003355303322552801</a:t>
            </a:r>
            <a:r>
              <a:rPr lang="en-GB" sz="1200" dirty="0"/>
              <a:t> </a:t>
            </a:r>
            <a:endParaRPr lang="en-BE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BBE91D-8E91-9745-964B-9D1EB7A29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22" y="738984"/>
            <a:ext cx="6931299" cy="54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2944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1640"/>
            <a:ext cx="8712968" cy="850106"/>
          </a:xfrm>
        </p:spPr>
        <p:txBody>
          <a:bodyPr>
            <a:normAutofit fontScale="90000"/>
          </a:bodyPr>
          <a:lstStyle/>
          <a:p>
            <a:r>
              <a:rPr lang="nl-NL" sz="4000" dirty="0"/>
              <a:t>Technologie en economische ontwikkeling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040560"/>
          </a:xfrm>
        </p:spPr>
        <p:txBody>
          <a:bodyPr>
            <a:normAutofit fontScale="92500" lnSpcReduction="10000"/>
          </a:bodyPr>
          <a:lstStyle/>
          <a:p>
            <a:r>
              <a:rPr lang="nl-BE" i="1" dirty="0"/>
              <a:t>Nikolaj Kondratjev </a:t>
            </a:r>
            <a:r>
              <a:rPr lang="nl-BE" dirty="0"/>
              <a:t>(1892-1938): </a:t>
            </a:r>
          </a:p>
          <a:p>
            <a:pPr lvl="1"/>
            <a:r>
              <a:rPr lang="nl-BE" dirty="0"/>
              <a:t>K-cycli - langjarige economische cycli (+/- 50j);</a:t>
            </a:r>
          </a:p>
          <a:p>
            <a:pPr lvl="1"/>
            <a:r>
              <a:rPr lang="nl-BE" dirty="0"/>
              <a:t>Fasen van heropleving en neergang</a:t>
            </a:r>
          </a:p>
          <a:p>
            <a:pPr lvl="1"/>
            <a:r>
              <a:rPr lang="nl-BE" dirty="0"/>
              <a:t>Verklaring: doorsijpelingsproces nieuwe technologie; </a:t>
            </a:r>
          </a:p>
          <a:p>
            <a:r>
              <a:rPr lang="nl-BE" i="1" dirty="0"/>
              <a:t>Joseph Schumpeter </a:t>
            </a:r>
            <a:r>
              <a:rPr lang="nl-BE" dirty="0"/>
              <a:t>(1883-1950): </a:t>
            </a:r>
          </a:p>
          <a:p>
            <a:pPr lvl="1"/>
            <a:r>
              <a:rPr lang="nl-BE" dirty="0"/>
              <a:t>“Creatieve destructie”</a:t>
            </a:r>
          </a:p>
          <a:p>
            <a:pPr lvl="1"/>
            <a:r>
              <a:rPr lang="nl-BE" dirty="0"/>
              <a:t>Technologische innovatie als primaire bron van groei en welvaartstoename</a:t>
            </a:r>
          </a:p>
          <a:p>
            <a:pPr lvl="1"/>
            <a:r>
              <a:rPr lang="nl-BE" dirty="0"/>
              <a:t>Basisinnovaties </a:t>
            </a:r>
            <a:r>
              <a:rPr lang="nl-BE" dirty="0">
                <a:sym typeface="Wingdings"/>
              </a:rPr>
              <a:t> implementatie  groei  hoogtepunt  saturatie  neergang  verdringing</a:t>
            </a:r>
            <a:endParaRPr lang="nl-BE" dirty="0"/>
          </a:p>
          <a:p>
            <a:r>
              <a:rPr lang="nl-BE" dirty="0"/>
              <a:t>Technologisch determinsime? </a:t>
            </a:r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31739439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1640"/>
            <a:ext cx="8712968" cy="850106"/>
          </a:xfrm>
        </p:spPr>
        <p:txBody>
          <a:bodyPr>
            <a:normAutofit fontScale="90000"/>
          </a:bodyPr>
          <a:lstStyle/>
          <a:p>
            <a:r>
              <a:rPr lang="nl-NL" sz="4000" dirty="0"/>
              <a:t>Technologie en economische ontwikkeling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Afbeelding 5"/>
          <p:cNvPicPr/>
          <p:nvPr/>
        </p:nvPicPr>
        <p:blipFill rotWithShape="1">
          <a:blip r:embed="rId3"/>
          <a:srcRect l="19388" t="19274" r="18748" b="35828"/>
          <a:stretch/>
        </p:blipFill>
        <p:spPr bwMode="auto">
          <a:xfrm>
            <a:off x="467544" y="1695670"/>
            <a:ext cx="8280920" cy="38164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26876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 K-Cycli: Technologie en economische conjunctuurgolven</a:t>
            </a:r>
            <a:r>
              <a:rPr lang="en-US" dirty="0"/>
              <a:t> </a:t>
            </a:r>
          </a:p>
        </p:txBody>
      </p:sp>
      <p:sp>
        <p:nvSpPr>
          <p:cNvPr id="9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7248558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56935E0-8DED-8D42-941E-F51F22EA8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1640"/>
            <a:ext cx="9144000" cy="850106"/>
          </a:xfrm>
        </p:spPr>
        <p:txBody>
          <a:bodyPr>
            <a:normAutofit/>
          </a:bodyPr>
          <a:lstStyle/>
          <a:p>
            <a:r>
              <a:rPr lang="nl-NL" sz="3400" dirty="0"/>
              <a:t>Technologische vooruitgang: het einde van arbeid? 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924574"/>
            <a:ext cx="8640960" cy="5528762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De arbeidsloze/luwe samenleving: een oud debat …</a:t>
            </a:r>
          </a:p>
          <a:p>
            <a:pPr lvl="1"/>
            <a:r>
              <a:rPr lang="nl-BE" dirty="0"/>
              <a:t>Basisstelling: vooruitgang van technologie, arbeidsorganisatie, menselijke vaardigheden, … leiden tot productiviteitswinst … de hamvraag:</a:t>
            </a:r>
          </a:p>
          <a:p>
            <a:pPr lvl="2"/>
            <a:r>
              <a:rPr lang="nl-BE" dirty="0"/>
              <a:t>Omzetten in grotere welvaart (meer accumulatie, loonstijgingen)</a:t>
            </a:r>
          </a:p>
          <a:p>
            <a:pPr lvl="2"/>
            <a:r>
              <a:rPr lang="nl-BE" dirty="0"/>
              <a:t>Omzetten in meer vrije tijd</a:t>
            </a:r>
          </a:p>
          <a:p>
            <a:pPr lvl="1"/>
            <a:r>
              <a:rPr lang="nl-BE" dirty="0"/>
              <a:t>Constant debat sinds het begin van ‘technologische innovatie’</a:t>
            </a:r>
          </a:p>
          <a:p>
            <a:pPr lvl="2"/>
            <a:r>
              <a:rPr lang="nl-BE" dirty="0"/>
              <a:t>Oudheid en feodale periode</a:t>
            </a:r>
          </a:p>
          <a:p>
            <a:pPr lvl="2"/>
            <a:r>
              <a:rPr lang="nl-BE" dirty="0"/>
              <a:t>Industriële revolutie (Ricardo, Malthus, J.S. Mill, Marx)</a:t>
            </a:r>
          </a:p>
          <a:p>
            <a:pPr lvl="2"/>
            <a:r>
              <a:rPr lang="nl-BE" dirty="0"/>
              <a:t>Keynesianisme na WOII</a:t>
            </a:r>
          </a:p>
          <a:p>
            <a:pPr lvl="2"/>
            <a:r>
              <a:rPr lang="nl-BE" dirty="0"/>
              <a:t>Geavanceerd kapitalisme na jaren 1970</a:t>
            </a:r>
          </a:p>
          <a:p>
            <a:pPr lvl="2"/>
            <a:r>
              <a:rPr lang="nl-BE" dirty="0"/>
              <a:t>Recent: 4</a:t>
            </a:r>
            <a:r>
              <a:rPr lang="nl-BE" baseline="30000" dirty="0"/>
              <a:t>de</a:t>
            </a:r>
            <a:r>
              <a:rPr lang="nl-BE" dirty="0"/>
              <a:t> revolutie (robotica, digitalisering, AI)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2755592C-FC80-3A44-B449-1AD6E100F30B}"/>
              </a:ext>
            </a:extLst>
          </p:cNvPr>
          <p:cNvSpPr txBox="1"/>
          <p:nvPr/>
        </p:nvSpPr>
        <p:spPr>
          <a:xfrm>
            <a:off x="-25104" y="-43521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11506365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B3114615-A897-F340-B16B-2F8B6BE2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61640"/>
            <a:ext cx="9144000" cy="850106"/>
          </a:xfrm>
        </p:spPr>
        <p:txBody>
          <a:bodyPr>
            <a:normAutofit/>
          </a:bodyPr>
          <a:lstStyle/>
          <a:p>
            <a:r>
              <a:rPr lang="nl-NL" sz="3400" dirty="0"/>
              <a:t>Technologische vooruitgang: het einde van arbeid? </a:t>
            </a:r>
            <a:endParaRPr lang="en-US" sz="3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908720"/>
            <a:ext cx="5904656" cy="5544616"/>
          </a:xfrm>
        </p:spPr>
        <p:txBody>
          <a:bodyPr>
            <a:normAutofit fontScale="77500" lnSpcReduction="20000"/>
          </a:bodyPr>
          <a:lstStyle/>
          <a:p>
            <a:r>
              <a:rPr lang="nl-BE" dirty="0"/>
              <a:t>3 tendensen:</a:t>
            </a:r>
          </a:p>
          <a:p>
            <a:pPr lvl="1"/>
            <a:r>
              <a:rPr lang="nl-BE" dirty="0"/>
              <a:t>Positief verhaal:</a:t>
            </a:r>
          </a:p>
          <a:p>
            <a:pPr lvl="2"/>
            <a:r>
              <a:rPr lang="nl-BE" dirty="0"/>
              <a:t>Vandaag veel “bullshit jobs” (D. Graeber)</a:t>
            </a:r>
          </a:p>
          <a:p>
            <a:pPr lvl="2"/>
            <a:r>
              <a:rPr lang="nl-BE" dirty="0"/>
              <a:t>Beter voor gezondheid en welzijn WN</a:t>
            </a:r>
          </a:p>
          <a:p>
            <a:pPr lvl="2"/>
            <a:r>
              <a:rPr lang="nl-BE" dirty="0"/>
              <a:t>Betere kwaliteit, creativiteit, …</a:t>
            </a:r>
          </a:p>
          <a:p>
            <a:pPr lvl="2"/>
            <a:r>
              <a:rPr lang="nl-BE" dirty="0"/>
              <a:t>Tijd voor andere, ondergewaardeerde levensdomeinen</a:t>
            </a:r>
          </a:p>
          <a:p>
            <a:pPr lvl="1"/>
            <a:r>
              <a:rPr lang="nl-BE" dirty="0"/>
              <a:t>Pessimistische dystopie:</a:t>
            </a:r>
          </a:p>
          <a:p>
            <a:pPr lvl="2"/>
            <a:r>
              <a:rPr lang="nl-BE" dirty="0"/>
              <a:t>Voltaire: </a:t>
            </a:r>
            <a:r>
              <a:rPr lang="nl-BE" i="1" dirty="0"/>
              <a:t>arbeid vrijwaart de mens van drie grote kwalen: verveling, ondeugd en behoefte</a:t>
            </a:r>
          </a:p>
          <a:p>
            <a:pPr lvl="2"/>
            <a:r>
              <a:rPr lang="nl-BE" dirty="0"/>
              <a:t>Latente functies van arbeid</a:t>
            </a:r>
          </a:p>
          <a:p>
            <a:pPr lvl="2"/>
            <a:r>
              <a:rPr lang="nl-BE" dirty="0"/>
              <a:t>Toename ongelijkheid en armoede, dualisering (J. Rifkin)</a:t>
            </a:r>
          </a:p>
          <a:p>
            <a:pPr lvl="1"/>
            <a:r>
              <a:rPr lang="nl-BE" dirty="0"/>
              <a:t>Het loopt zo een vaart niet:</a:t>
            </a:r>
          </a:p>
          <a:p>
            <a:pPr lvl="2"/>
            <a:r>
              <a:rPr lang="nl-BE" dirty="0"/>
              <a:t>Historische band tussen productiviteitswinst en werkgelegenheid </a:t>
            </a:r>
            <a:r>
              <a:rPr lang="nl-BE" dirty="0">
                <a:sym typeface="Wingdings" pitchFamily="2" charset="2"/>
              </a:rPr>
              <a:t> geen “vaste hoeveelheid arbeid”</a:t>
            </a:r>
          </a:p>
          <a:p>
            <a:pPr lvl="2"/>
            <a:r>
              <a:rPr lang="nl-BE" dirty="0">
                <a:sym typeface="Wingdings" pitchFamily="2" charset="2"/>
              </a:rPr>
              <a:t>We moeten niet minder maar meer werken om welvaartspeil veilig te stellen</a:t>
            </a:r>
            <a:endParaRPr lang="nl-BE" dirty="0"/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3" y="908720"/>
            <a:ext cx="2843808" cy="44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784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3227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99592" y="2882818"/>
            <a:ext cx="6552728" cy="0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Fasen in het industrialiseringsproces</a:t>
            </a:r>
            <a:endParaRPr lang="en-GB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20873" y="4018549"/>
            <a:ext cx="9252520" cy="2580094"/>
            <a:chOff x="120154" y="2132856"/>
            <a:chExt cx="9252520" cy="2580094"/>
          </a:xfrm>
        </p:grpSpPr>
        <p:sp>
          <p:nvSpPr>
            <p:cNvPr id="11" name="Afgeronde rechthoek 6"/>
            <p:cNvSpPr/>
            <p:nvPr/>
          </p:nvSpPr>
          <p:spPr>
            <a:xfrm>
              <a:off x="120154" y="2168860"/>
              <a:ext cx="2232248" cy="64807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Handelskapitalisme</a:t>
              </a:r>
              <a:r>
                <a:rPr lang="nl-B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2" name="Afgeronde rechthoek 7"/>
            <p:cNvSpPr/>
            <p:nvPr/>
          </p:nvSpPr>
          <p:spPr>
            <a:xfrm>
              <a:off x="2640434" y="2168860"/>
              <a:ext cx="1800200" cy="64807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Industrieel kapitalisme </a:t>
              </a:r>
            </a:p>
          </p:txBody>
        </p:sp>
        <p:sp>
          <p:nvSpPr>
            <p:cNvPr id="13" name="Afgeronde rechthoek 8"/>
            <p:cNvSpPr/>
            <p:nvPr/>
          </p:nvSpPr>
          <p:spPr>
            <a:xfrm>
              <a:off x="4728666" y="2168860"/>
              <a:ext cx="2016224" cy="64807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Fordistisch productiemodel</a:t>
              </a:r>
            </a:p>
          </p:txBody>
        </p:sp>
        <p:sp>
          <p:nvSpPr>
            <p:cNvPr id="14" name="Afgeronde rechthoek 9"/>
            <p:cNvSpPr/>
            <p:nvPr/>
          </p:nvSpPr>
          <p:spPr>
            <a:xfrm>
              <a:off x="7032922" y="2132856"/>
              <a:ext cx="2016224" cy="64807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Geavanceerd kapitalisme</a:t>
              </a:r>
            </a:p>
          </p:txBody>
        </p:sp>
        <p:cxnSp>
          <p:nvCxnSpPr>
            <p:cNvPr id="15" name="Rechte verbindingslijn met pijl 11"/>
            <p:cNvCxnSpPr/>
            <p:nvPr/>
          </p:nvCxnSpPr>
          <p:spPr>
            <a:xfrm>
              <a:off x="2352402" y="2528900"/>
              <a:ext cx="288032" cy="0"/>
            </a:xfrm>
            <a:prstGeom prst="straightConnector1">
              <a:avLst/>
            </a:prstGeom>
            <a:ln w="28575">
              <a:solidFill>
                <a:srgbClr val="7E001A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2"/>
            <p:cNvCxnSpPr/>
            <p:nvPr/>
          </p:nvCxnSpPr>
          <p:spPr>
            <a:xfrm>
              <a:off x="4440634" y="2456892"/>
              <a:ext cx="288032" cy="0"/>
            </a:xfrm>
            <a:prstGeom prst="straightConnector1">
              <a:avLst/>
            </a:prstGeom>
            <a:ln w="28575">
              <a:solidFill>
                <a:srgbClr val="7E001A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3"/>
            <p:cNvCxnSpPr/>
            <p:nvPr/>
          </p:nvCxnSpPr>
          <p:spPr>
            <a:xfrm>
              <a:off x="6744890" y="2456892"/>
              <a:ext cx="288032" cy="0"/>
            </a:xfrm>
            <a:prstGeom prst="straightConnector1">
              <a:avLst/>
            </a:prstGeom>
            <a:ln w="28575">
              <a:solidFill>
                <a:srgbClr val="7E001A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hthoek 14"/>
            <p:cNvSpPr/>
            <p:nvPr/>
          </p:nvSpPr>
          <p:spPr>
            <a:xfrm>
              <a:off x="1451469" y="2996952"/>
              <a:ext cx="21250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i="1" dirty="0"/>
                <a:t>Industriële revolutie </a:t>
              </a:r>
            </a:p>
          </p:txBody>
        </p:sp>
        <p:cxnSp>
          <p:nvCxnSpPr>
            <p:cNvPr id="19" name="Rechte verbindingslijn met pijl 15"/>
            <p:cNvCxnSpPr/>
            <p:nvPr/>
          </p:nvCxnSpPr>
          <p:spPr>
            <a:xfrm rot="16200000">
              <a:off x="2352402" y="2924944"/>
              <a:ext cx="28803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hoek 16"/>
            <p:cNvSpPr/>
            <p:nvPr/>
          </p:nvSpPr>
          <p:spPr>
            <a:xfrm>
              <a:off x="6384850" y="3358733"/>
              <a:ext cx="2987824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BE" sz="1600" dirty="0">
                  <a:solidFill>
                    <a:srgbClr val="000000"/>
                  </a:solidFill>
                </a:rPr>
                <a:t>Postindustriële samenleving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BE" sz="1600" dirty="0">
                  <a:solidFill>
                    <a:srgbClr val="000000"/>
                  </a:solidFill>
                </a:rPr>
                <a:t>Post-Fordisme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BE" sz="1600" dirty="0">
                  <a:solidFill>
                    <a:srgbClr val="000000"/>
                  </a:solidFill>
                </a:rPr>
                <a:t>Kennismaatschappij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BE" sz="1600" dirty="0">
                  <a:solidFill>
                    <a:srgbClr val="000000"/>
                  </a:solidFill>
                </a:rPr>
                <a:t>Risicomaatschappij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BE" sz="1600" dirty="0">
                  <a:solidFill>
                    <a:srgbClr val="000000"/>
                  </a:solidFill>
                </a:rPr>
                <a:t> … </a:t>
              </a:r>
            </a:p>
          </p:txBody>
        </p:sp>
        <p:cxnSp>
          <p:nvCxnSpPr>
            <p:cNvPr id="21" name="Rechte verbindingslijn met pijl 17"/>
            <p:cNvCxnSpPr>
              <a:endCxn id="20" idx="0"/>
            </p:cNvCxnSpPr>
            <p:nvPr/>
          </p:nvCxnSpPr>
          <p:spPr>
            <a:xfrm>
              <a:off x="7860506" y="2852936"/>
              <a:ext cx="18256" cy="5057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18"/>
            <p:cNvSpPr txBox="1"/>
            <p:nvPr/>
          </p:nvSpPr>
          <p:spPr>
            <a:xfrm>
              <a:off x="7897018" y="2816932"/>
              <a:ext cx="288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400" dirty="0">
                  <a:solidFill>
                    <a:srgbClr val="7E00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27" name="Afgeronde rechthoek 6"/>
          <p:cNvSpPr/>
          <p:nvPr/>
        </p:nvSpPr>
        <p:spPr>
          <a:xfrm>
            <a:off x="611560" y="1988840"/>
            <a:ext cx="1296144" cy="7920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Uitzet-systeem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Afgeronde rechthoek 6"/>
          <p:cNvSpPr/>
          <p:nvPr/>
        </p:nvSpPr>
        <p:spPr>
          <a:xfrm>
            <a:off x="611560" y="2996952"/>
            <a:ext cx="1296144" cy="7920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Eenvoud. Samenw.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fgeronde rechthoek 6"/>
          <p:cNvSpPr/>
          <p:nvPr/>
        </p:nvSpPr>
        <p:spPr>
          <a:xfrm>
            <a:off x="2123728" y="2492896"/>
            <a:ext cx="1296144" cy="7920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Manu-factuur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Afgeronde rechthoek 6"/>
          <p:cNvSpPr/>
          <p:nvPr/>
        </p:nvSpPr>
        <p:spPr>
          <a:xfrm>
            <a:off x="3635896" y="2492896"/>
            <a:ext cx="1296144" cy="7920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Fabriek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fgeronde rechthoek 6"/>
          <p:cNvSpPr/>
          <p:nvPr/>
        </p:nvSpPr>
        <p:spPr>
          <a:xfrm>
            <a:off x="5148064" y="2492896"/>
            <a:ext cx="1296144" cy="7920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Massa-productie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Afgeronde rechthoek 6"/>
          <p:cNvSpPr/>
          <p:nvPr/>
        </p:nvSpPr>
        <p:spPr>
          <a:xfrm>
            <a:off x="7596336" y="2492896"/>
            <a:ext cx="1296144" cy="7920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nl-B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268760"/>
            <a:ext cx="4824536" cy="266429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txBody>
          <a:bodyPr wrap="square" rtlCol="0">
            <a:noAutofit/>
          </a:bodyPr>
          <a:lstStyle/>
          <a:p>
            <a:r>
              <a:rPr lang="nl-NL" b="1" dirty="0"/>
              <a:t>Karl Marx: Evolutie naar industrieel model via 4 samenwerkingsvormen:</a:t>
            </a:r>
          </a:p>
        </p:txBody>
      </p:sp>
    </p:spTree>
    <p:extLst>
      <p:ext uri="{BB962C8B-B14F-4D97-AF65-F5344CB8AC3E}">
        <p14:creationId xmlns:p14="http://schemas.microsoft.com/office/powerpoint/2010/main" val="357532812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9EC71E11-2500-ED46-89DF-0CC861DC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D98A5-A1FE-8F46-A2DD-C8DB61FF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64704"/>
            <a:ext cx="8249860" cy="5861557"/>
          </a:xfrm>
          <a:prstGeom prst="rect">
            <a:avLst/>
          </a:prstGeom>
        </p:spPr>
      </p:pic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45360"/>
            <a:ext cx="9144000" cy="914400"/>
          </a:xfrm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nl-NL" sz="3600" dirty="0">
                <a:solidFill>
                  <a:schemeClr val="tx1"/>
                </a:solidFill>
                <a:latin typeface="Tahoma" pitchFamily="34" charset="0"/>
              </a:rPr>
              <a:t>Gemiddelde wekelijkse werkuren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EE520DB1-BB59-C046-BB16-4A996DAF7293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084428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5F8FFFAC-81AB-994E-942A-B2F47B06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5680"/>
            <a:ext cx="9144000" cy="914400"/>
          </a:xfrm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nl-NL" sz="3600" dirty="0">
                <a:solidFill>
                  <a:schemeClr val="tx1"/>
                </a:solidFill>
                <a:latin typeface="Tahoma" pitchFamily="34" charset="0"/>
              </a:rPr>
              <a:t>De evolutie van de beroepsbevolking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1282"/>
            <a:ext cx="9144000" cy="5672517"/>
          </a:xfrm>
          <a:prstGeom prst="rect">
            <a:avLst/>
          </a:prstGeom>
        </p:spPr>
      </p:pic>
      <p:sp>
        <p:nvSpPr>
          <p:cNvPr id="7" name="Tekstvak 7">
            <a:extLst>
              <a:ext uri="{FF2B5EF4-FFF2-40B4-BE49-F238E27FC236}">
                <a16:creationId xmlns:a16="http://schemas.microsoft.com/office/drawing/2014/main" id="{A9476C77-D79A-6240-A9D7-9A68924DF616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018092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383403F-2A1E-F94D-8CB7-8058BCF5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5680"/>
            <a:ext cx="9144000" cy="914400"/>
          </a:xfrm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nl-NL" sz="3600" dirty="0">
                <a:solidFill>
                  <a:schemeClr val="tx1"/>
                </a:solidFill>
                <a:latin typeface="Tahoma" pitchFamily="34" charset="0"/>
              </a:rPr>
              <a:t>Werken is belangrijker geworden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990600"/>
            <a:ext cx="6769100" cy="4876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60808" y="980728"/>
            <a:ext cx="1224136" cy="180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602128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Bron</a:t>
            </a:r>
            <a:r>
              <a:rPr lang="en-US" dirty="0"/>
              <a:t>: </a:t>
            </a:r>
            <a:r>
              <a:rPr lang="en-US" dirty="0" err="1"/>
              <a:t>Onderzoeksgroep</a:t>
            </a:r>
            <a:r>
              <a:rPr lang="en-US" dirty="0"/>
              <a:t> TOR, </a:t>
            </a:r>
            <a:r>
              <a:rPr lang="en-US" dirty="0" err="1"/>
              <a:t>Vakgroep</a:t>
            </a:r>
            <a:r>
              <a:rPr lang="en-US" dirty="0"/>
              <a:t> </a:t>
            </a:r>
            <a:r>
              <a:rPr lang="en-US" dirty="0" err="1"/>
              <a:t>Sociologie</a:t>
            </a:r>
            <a:r>
              <a:rPr lang="en-US" dirty="0"/>
              <a:t>, VUB, 2015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2A9D5DB0-CFEF-9143-A542-6832122ABFC6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914218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1640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Nieuwe fase: Slimme technologie? 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124744"/>
            <a:ext cx="6408712" cy="5472608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Een tweede machinetijdperk?</a:t>
            </a:r>
          </a:p>
          <a:p>
            <a:pPr lvl="1"/>
            <a:r>
              <a:rPr lang="nl-BE" dirty="0"/>
              <a:t>Baanbrekende stap</a:t>
            </a:r>
          </a:p>
          <a:p>
            <a:pPr lvl="2"/>
            <a:r>
              <a:rPr lang="nl-BE" dirty="0"/>
              <a:t>Stoommachine zorgde voor revolutie in fysieke arbeid</a:t>
            </a:r>
          </a:p>
          <a:p>
            <a:pPr lvl="2"/>
            <a:r>
              <a:rPr lang="nl-BE" dirty="0"/>
              <a:t>'Slimme technologie' revolutioneert professionele arbeid</a:t>
            </a:r>
          </a:p>
          <a:p>
            <a:pPr lvl="1"/>
            <a:r>
              <a:rPr lang="nl-BE" dirty="0"/>
              <a:t>Automatisering van conceptuele arbeid en besluitvormingsprocessen</a:t>
            </a:r>
          </a:p>
          <a:p>
            <a:pPr lvl="2"/>
            <a:r>
              <a:rPr lang="nl-BE" dirty="0"/>
              <a:t>Toepassingen: online winkelen, online bankieren, diagnoses stellen, transport, ... </a:t>
            </a:r>
          </a:p>
          <a:p>
            <a:pPr lvl="1"/>
            <a:r>
              <a:rPr lang="nl-BE" dirty="0"/>
              <a:t>Revolutionaire impact op economie en arbeidsmarkt?</a:t>
            </a:r>
          </a:p>
          <a:p>
            <a:pPr lvl="2"/>
            <a:r>
              <a:rPr lang="nl-BE" dirty="0"/>
              <a:t>Economische disruptie, nieuwe business modellen, snel veranderende technologie</a:t>
            </a:r>
          </a:p>
          <a:p>
            <a:pPr lvl="2"/>
            <a:r>
              <a:rPr lang="nl-BE" dirty="0"/>
              <a:t>Enorm verlies van werkgelegenheid</a:t>
            </a:r>
          </a:p>
          <a:p>
            <a:pPr lvl="2"/>
            <a:r>
              <a:rPr lang="nl-BE" dirty="0"/>
              <a:t>Polarisatie op de arbeidsmarkt</a:t>
            </a:r>
          </a:p>
          <a:p>
            <a:pPr lvl="2"/>
            <a:r>
              <a:rPr lang="nl-BE" dirty="0"/>
              <a:t>Het einde van werk?</a:t>
            </a:r>
          </a:p>
          <a:p>
            <a:pPr lvl="1"/>
            <a:r>
              <a:rPr lang="nl-BE" dirty="0"/>
              <a:t>Frey en Osborne (2013, 2017): tot 50% van de bestaande banen zal verdwijnen</a:t>
            </a:r>
          </a:p>
          <a:p>
            <a:pPr lvl="2"/>
            <a:r>
              <a:rPr lang="nl-BE" dirty="0"/>
              <a:t>Zie: </a:t>
            </a:r>
            <a:r>
              <a:rPr lang="nl-BE" dirty="0">
                <a:hlinkClick r:id="rId3"/>
              </a:rPr>
              <a:t>https://youtu.be/tWExgE74-2A</a:t>
            </a: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484784"/>
            <a:ext cx="2436319" cy="3176572"/>
          </a:xfrm>
          <a:prstGeom prst="rect">
            <a:avLst/>
          </a:prstGeom>
        </p:spPr>
      </p:pic>
      <p:sp>
        <p:nvSpPr>
          <p:cNvPr id="9" name="Tekstvak 7">
            <a:extLst>
              <a:ext uri="{FF2B5EF4-FFF2-40B4-BE49-F238E27FC236}">
                <a16:creationId xmlns:a16="http://schemas.microsoft.com/office/drawing/2014/main" id="{99F47570-0BC5-A24D-B8A4-0114B2B37620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20321728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45360"/>
            <a:ext cx="9144000" cy="914400"/>
          </a:xfrm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nl-NL" sz="3600" dirty="0">
                <a:solidFill>
                  <a:schemeClr val="tx1"/>
                </a:solidFill>
                <a:latin typeface="Tahoma" pitchFamily="34" charset="0"/>
              </a:rPr>
              <a:t>The end of </a:t>
            </a:r>
            <a:r>
              <a:rPr lang="nl-NL" sz="3600" dirty="0" err="1">
                <a:solidFill>
                  <a:schemeClr val="tx1"/>
                </a:solidFill>
                <a:latin typeface="Tahoma" pitchFamily="34" charset="0"/>
              </a:rPr>
              <a:t>work</a:t>
            </a:r>
            <a:r>
              <a:rPr lang="nl-NL" sz="3600" dirty="0">
                <a:solidFill>
                  <a:schemeClr val="tx1"/>
                </a:solidFill>
                <a:latin typeface="Tahoma" pitchFamily="34" charset="0"/>
              </a:rPr>
              <a:t>? 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609329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https://www.youtube.com/watch?v=QfMGyCk3XTw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2" y="863600"/>
            <a:ext cx="9144000" cy="5122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32656"/>
            <a:ext cx="2215706" cy="3312368"/>
          </a:xfrm>
          <a:prstGeom prst="rect">
            <a:avLst/>
          </a:prstGeom>
        </p:spPr>
      </p:pic>
      <p:sp>
        <p:nvSpPr>
          <p:cNvPr id="11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23749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1640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>
                <a:latin typeface="Tahoma" pitchFamily="34" charset="0"/>
              </a:rPr>
              <a:t>Kritieken 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027739"/>
            <a:ext cx="8640960" cy="5472608"/>
          </a:xfrm>
        </p:spPr>
        <p:txBody>
          <a:bodyPr>
            <a:normAutofit fontScale="70000" lnSpcReduction="20000"/>
          </a:bodyPr>
          <a:lstStyle/>
          <a:p>
            <a:r>
              <a:rPr lang="nl-NL" dirty="0"/>
              <a:t>Kritiek (zie </a:t>
            </a:r>
            <a:r>
              <a:rPr lang="nl-NL" dirty="0" err="1"/>
              <a:t>Valenduc</a:t>
            </a:r>
            <a:r>
              <a:rPr lang="nl-NL" dirty="0"/>
              <a:t>, 2019)</a:t>
            </a:r>
          </a:p>
          <a:p>
            <a:pPr lvl="1"/>
            <a:r>
              <a:rPr lang="nl-NL" dirty="0"/>
              <a:t>Fundamenteel kritiekpunt: banen zijn verzamelingen van taken (met verschillende moeilijkheidsgraden voor automatisering)</a:t>
            </a:r>
          </a:p>
          <a:p>
            <a:pPr lvl="2"/>
            <a:r>
              <a:rPr lang="nl-NL" dirty="0"/>
              <a:t>Frey en </a:t>
            </a:r>
            <a:r>
              <a:rPr lang="nl-NL" dirty="0" err="1"/>
              <a:t>Osborne</a:t>
            </a:r>
            <a:r>
              <a:rPr lang="nl-NL" dirty="0"/>
              <a:t> beschouwen banen</a:t>
            </a:r>
          </a:p>
          <a:p>
            <a:pPr lvl="2"/>
            <a:r>
              <a:rPr lang="nl-NL" dirty="0"/>
              <a:t>Anderen (Arntz, </a:t>
            </a:r>
            <a:r>
              <a:rPr lang="nl-NL" dirty="0" err="1"/>
              <a:t>Autor</a:t>
            </a:r>
            <a:r>
              <a:rPr lang="nl-NL" dirty="0"/>
              <a:t>) beschouwen taken en komen uit op lagere aantallen! </a:t>
            </a:r>
          </a:p>
          <a:p>
            <a:pPr lvl="1"/>
            <a:r>
              <a:rPr lang="nl-NL" dirty="0"/>
              <a:t>Automatisering doet vraag naar arbeid toenemen </a:t>
            </a:r>
          </a:p>
          <a:p>
            <a:pPr lvl="2"/>
            <a:r>
              <a:rPr lang="nl-NL" dirty="0"/>
              <a:t>Aanvullende taken</a:t>
            </a:r>
          </a:p>
          <a:p>
            <a:pPr lvl="2"/>
            <a:r>
              <a:rPr lang="nl-NL" dirty="0"/>
              <a:t>Ontwerptaken</a:t>
            </a:r>
          </a:p>
          <a:p>
            <a:pPr lvl="2"/>
            <a:r>
              <a:rPr lang="nl-NL" dirty="0"/>
              <a:t>Hogere inkomens en meer vrije tijd leiden tot hogere consumptie, ... leiden tot nieuwe activiteiten</a:t>
            </a:r>
          </a:p>
          <a:p>
            <a:pPr lvl="1"/>
            <a:r>
              <a:rPr lang="nl-NL" dirty="0"/>
              <a:t>40 jaar digitalisering: Rotsachtige en lastige overgang in plaats van snelle revolutie</a:t>
            </a:r>
          </a:p>
          <a:p>
            <a:pPr lvl="2"/>
            <a:r>
              <a:rPr lang="nl-NL" dirty="0"/>
              <a:t>Wet van Moore (geldigheid)</a:t>
            </a:r>
          </a:p>
          <a:p>
            <a:pPr lvl="3"/>
            <a:r>
              <a:rPr lang="nl-NL" dirty="0"/>
              <a:t>Veronderstelling: het aantal transistors op een chip verdubbelt ongeveer elke twee jaar</a:t>
            </a:r>
          </a:p>
          <a:p>
            <a:pPr lvl="3"/>
            <a:r>
              <a:rPr lang="nl-NL" dirty="0"/>
              <a:t>Ten onrechte geëxtrapoleerd naar alle domeinen van digitalisering</a:t>
            </a:r>
          </a:p>
          <a:p>
            <a:pPr lvl="2"/>
            <a:r>
              <a:rPr lang="nl-NL" dirty="0"/>
              <a:t>Moeilijke verspreidingspatronen</a:t>
            </a:r>
          </a:p>
          <a:p>
            <a:pPr lvl="3"/>
            <a:r>
              <a:rPr lang="nl-NL" dirty="0"/>
              <a:t>Smartphone is succesverhaal, maar andere blijven achter (streepjescode uitgevonden in 1985!)</a:t>
            </a:r>
          </a:p>
          <a:p>
            <a:pPr lvl="2"/>
            <a:r>
              <a:rPr lang="nl-NL" dirty="0"/>
              <a:t>ICT en productiviteit?</a:t>
            </a:r>
          </a:p>
          <a:p>
            <a:pPr lvl="3"/>
            <a:r>
              <a:rPr lang="nl-NL" dirty="0"/>
              <a:t>Geen consensus over sterke verbanden (zie verder)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33705236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1640"/>
            <a:ext cx="8712968" cy="850106"/>
          </a:xfrm>
        </p:spPr>
        <p:txBody>
          <a:bodyPr>
            <a:normAutofit fontScale="90000"/>
          </a:bodyPr>
          <a:lstStyle/>
          <a:p>
            <a:r>
              <a:rPr lang="nl-NL" sz="4000" dirty="0">
                <a:latin typeface="Tahoma" pitchFamily="34" charset="0"/>
              </a:rPr>
              <a:t>Welke jobs zijn bedreigd? - Polarisering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027739"/>
            <a:ext cx="8640960" cy="5472608"/>
          </a:xfrm>
        </p:spPr>
        <p:txBody>
          <a:bodyPr>
            <a:normAutofit fontScale="70000" lnSpcReduction="20000"/>
          </a:bodyPr>
          <a:lstStyle/>
          <a:p>
            <a:r>
              <a:rPr lang="nl-NL" dirty="0"/>
              <a:t>Effecten op tewerkstelling zijn niet universeel</a:t>
            </a:r>
            <a:endParaRPr lang="nl-NL" dirty="0">
              <a:sym typeface="Wingdings" pitchFamily="2" charset="2"/>
            </a:endParaRPr>
          </a:p>
          <a:p>
            <a:pPr lvl="1"/>
            <a:r>
              <a:rPr lang="nl-NL" dirty="0">
                <a:sym typeface="Wingdings" pitchFamily="2" charset="2"/>
              </a:rPr>
              <a:t>Polarisering:</a:t>
            </a:r>
          </a:p>
          <a:p>
            <a:pPr lvl="2"/>
            <a:r>
              <a:rPr lang="nl-NL" dirty="0">
                <a:sym typeface="Wingdings" pitchFamily="2" charset="2"/>
              </a:rPr>
              <a:t>Overblijvende jobs in laagste segment, ‘in situ’ activiteiten (o.a. persoonlijke dienstverlening) – lichte toename</a:t>
            </a:r>
          </a:p>
          <a:p>
            <a:pPr lvl="3"/>
            <a:r>
              <a:rPr lang="nl-NL" dirty="0">
                <a:sym typeface="Wingdings" pitchFamily="2" charset="2"/>
              </a:rPr>
              <a:t>Mechanisering verving laaggeschoolde manuele arbeid</a:t>
            </a:r>
          </a:p>
          <a:p>
            <a:pPr lvl="2"/>
            <a:r>
              <a:rPr lang="nl-NL" dirty="0">
                <a:sym typeface="Wingdings" pitchFamily="2" charset="2"/>
              </a:rPr>
              <a:t>Automatisering tot nu toe meeste effect op routinematige intellectuele arbeid – gemiddeld vaardigheden-/ inkomensniveau</a:t>
            </a:r>
          </a:p>
          <a:p>
            <a:pPr lvl="2"/>
            <a:r>
              <a:rPr lang="nl-NL" dirty="0">
                <a:sym typeface="Wingdings" pitchFamily="2" charset="2"/>
              </a:rPr>
              <a:t>Hogere segment – leiding geven, coördinatie, communicatie, genereren en ontwikkelen van ideeën, analyse – toename, (tot nu toe) gespaard van automatisering</a:t>
            </a:r>
            <a:endParaRPr lang="nl-NL" dirty="0"/>
          </a:p>
          <a:p>
            <a:r>
              <a:rPr lang="nl-NL" dirty="0"/>
              <a:t>Functies veranderen inhoudelijk (ook vaardighedeneisen)</a:t>
            </a:r>
          </a:p>
          <a:p>
            <a:pPr lvl="1"/>
            <a:r>
              <a:rPr lang="nl-NL" dirty="0"/>
              <a:t>Vb. beroep van bankbediende </a:t>
            </a:r>
          </a:p>
          <a:p>
            <a:r>
              <a:rPr lang="nl-NL" dirty="0"/>
              <a:t>Macro-effect technologie op werkgelegenheid:</a:t>
            </a:r>
          </a:p>
          <a:p>
            <a:pPr lvl="1"/>
            <a:r>
              <a:rPr lang="nl-NL" dirty="0"/>
              <a:t>Mate van arbeidssubstitutie</a:t>
            </a:r>
          </a:p>
          <a:p>
            <a:pPr lvl="1"/>
            <a:r>
              <a:rPr lang="nl-NL" dirty="0"/>
              <a:t>Effect op prijs en vraag naar product (productiviteit)</a:t>
            </a:r>
          </a:p>
          <a:p>
            <a:pPr lvl="1"/>
            <a:r>
              <a:rPr lang="nl-NL" dirty="0"/>
              <a:t>Invloed op (nieuwe) omkaderende/complementaire taken</a:t>
            </a:r>
          </a:p>
          <a:p>
            <a:pPr lvl="1"/>
            <a:r>
              <a:rPr lang="nl-NL" dirty="0"/>
              <a:t>Invloed op algemene welvaartsstijging</a:t>
            </a:r>
          </a:p>
          <a:p>
            <a:pPr marL="457200" lvl="1" indent="0">
              <a:buNone/>
            </a:pPr>
            <a:endParaRPr lang="nl-NL" dirty="0"/>
          </a:p>
          <a:p>
            <a:pPr marL="457200" lvl="1" indent="0">
              <a:buNone/>
            </a:pPr>
            <a:r>
              <a:rPr lang="nl-NL" dirty="0">
                <a:sym typeface="Wingdings" pitchFamily="2" charset="2"/>
              </a:rPr>
              <a:t> Tot nu toe zijn steeds positief geweest… toekomst moeilijk te voorspellen</a:t>
            </a:r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89536038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45360"/>
            <a:ext cx="9144000" cy="914400"/>
          </a:xfrm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nl-NL" sz="3600" dirty="0">
                <a:latin typeface="Tahoma" pitchFamily="34" charset="0"/>
              </a:rPr>
              <a:t>Krapte op de arbeidsmarkt </a:t>
            </a:r>
            <a:endParaRPr lang="nl-NL" sz="3600" dirty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623731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Bron</a:t>
            </a:r>
            <a:r>
              <a:rPr lang="en-US" dirty="0"/>
              <a:t>: Dept. WSE – De </a:t>
            </a:r>
            <a:r>
              <a:rPr lang="en-US" dirty="0" err="1"/>
              <a:t>Vlaamse</a:t>
            </a:r>
            <a:r>
              <a:rPr lang="en-US" dirty="0"/>
              <a:t> </a:t>
            </a:r>
            <a:r>
              <a:rPr lang="en-US" dirty="0" err="1"/>
              <a:t>arbeidsmarkt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2020</a:t>
            </a:r>
          </a:p>
        </p:txBody>
      </p:sp>
      <p:sp>
        <p:nvSpPr>
          <p:cNvPr id="7" name="Tekstvak 7">
            <a:extLst>
              <a:ext uri="{FF2B5EF4-FFF2-40B4-BE49-F238E27FC236}">
                <a16:creationId xmlns:a16="http://schemas.microsoft.com/office/drawing/2014/main" id="{8AE6902A-C322-944A-981C-0A6D5C3A5836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5EDA550A-B41A-FD42-8B4B-92014840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500"/>
            <a:ext cx="9144000" cy="51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93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2293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45360"/>
            <a:ext cx="9144000" cy="914400"/>
          </a:xfrm>
          <a:noFill/>
          <a:ln/>
        </p:spPr>
        <p:txBody>
          <a:bodyPr lIns="90488" tIns="44450" rIns="90488" bIns="44450">
            <a:normAutofit/>
          </a:bodyPr>
          <a:lstStyle/>
          <a:p>
            <a:r>
              <a:rPr lang="nl-NL" sz="3600" dirty="0">
                <a:solidFill>
                  <a:schemeClr val="tx1"/>
                </a:solidFill>
                <a:latin typeface="Tahoma" pitchFamily="34" charset="0"/>
              </a:rPr>
              <a:t>Krapte op de arbeidsmarkt 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623731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Bron</a:t>
            </a:r>
            <a:r>
              <a:rPr lang="en-US" dirty="0"/>
              <a:t>: The Boston Consulting Group - </a:t>
            </a:r>
            <a:r>
              <a:rPr lang="en-US" dirty="0">
                <a:hlinkClick r:id="rId3"/>
              </a:rPr>
              <a:t>https://www.bcgperspectives.com</a:t>
            </a:r>
            <a:r>
              <a:rPr lang="en-US" dirty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6712"/>
            <a:ext cx="9144000" cy="5449824"/>
          </a:xfrm>
          <a:prstGeom prst="rect">
            <a:avLst/>
          </a:prstGeom>
        </p:spPr>
      </p:pic>
      <p:sp>
        <p:nvSpPr>
          <p:cNvPr id="7" name="Tekstvak 7">
            <a:extLst>
              <a:ext uri="{FF2B5EF4-FFF2-40B4-BE49-F238E27FC236}">
                <a16:creationId xmlns:a16="http://schemas.microsoft.com/office/drawing/2014/main" id="{29995B4F-C437-7240-9B79-57A22480AB36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284359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1640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Technologisch determinisme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7260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Technologisch determinisme: </a:t>
            </a:r>
          </a:p>
          <a:p>
            <a:pPr lvl="1"/>
            <a:r>
              <a:rPr lang="nl-BE" dirty="0"/>
              <a:t>Technologie als exogene en autonome ontwikkeling:</a:t>
            </a:r>
          </a:p>
          <a:p>
            <a:pPr lvl="2"/>
            <a:r>
              <a:rPr lang="nl-BE" dirty="0"/>
              <a:t>Technologische ontwikkeling volgt uitlsuitend een eigen dynamiek</a:t>
            </a:r>
          </a:p>
          <a:p>
            <a:pPr lvl="2"/>
            <a:r>
              <a:rPr lang="nl-BE" dirty="0"/>
              <a:t>Maatschappelijke context moet zich aanpassen </a:t>
            </a:r>
            <a:r>
              <a:rPr lang="nl-BE" i="1" dirty="0"/>
              <a:t>(of verdwijnen)</a:t>
            </a:r>
          </a:p>
          <a:p>
            <a:pPr lvl="3"/>
            <a:r>
              <a:rPr lang="nl-BE" dirty="0"/>
              <a:t>Positief en negatief scenario</a:t>
            </a:r>
          </a:p>
          <a:p>
            <a:r>
              <a:rPr lang="nl-BE" dirty="0"/>
              <a:t>Kritiek:</a:t>
            </a:r>
          </a:p>
          <a:p>
            <a:pPr lvl="1"/>
            <a:r>
              <a:rPr lang="nl-BE" dirty="0"/>
              <a:t>Relatie tussen technologie en samenleving is interactief</a:t>
            </a:r>
          </a:p>
          <a:p>
            <a:pPr lvl="1"/>
            <a:r>
              <a:rPr lang="nl-BE" dirty="0"/>
              <a:t>Machtsstructuur &amp; maatschappelijke belangen </a:t>
            </a:r>
            <a:r>
              <a:rPr lang="nl-BE" dirty="0">
                <a:sym typeface="Wingdings"/>
              </a:rPr>
              <a:t> soort technologie</a:t>
            </a:r>
          </a:p>
          <a:p>
            <a:pPr lvl="3"/>
            <a:r>
              <a:rPr lang="nl-BE" dirty="0">
                <a:sym typeface="Wingdings"/>
              </a:rPr>
              <a:t>Vb. arbeidsvervangend ipv arbeidsondersteunend?</a:t>
            </a:r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8149375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Handelskapitalisme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8424936" cy="55446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Karl Marx</a:t>
            </a:r>
            <a:r>
              <a:rPr lang="nl-BE" dirty="0"/>
              <a:t>: Evolutie via 4 samenwerkingsvormen</a:t>
            </a:r>
          </a:p>
          <a:p>
            <a:pPr>
              <a:lnSpc>
                <a:spcPct val="90000"/>
              </a:lnSpc>
            </a:pPr>
            <a:r>
              <a:rPr lang="nl-BE" dirty="0"/>
              <a:t>Handelskapitalisme (+/- 1300 – 1750)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In hoofdzaak handelaren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Uitzetsysteem (1</a:t>
            </a:r>
            <a:r>
              <a:rPr lang="nl-BE" baseline="30000" dirty="0"/>
              <a:t>ste</a:t>
            </a:r>
            <a:r>
              <a:rPr lang="nl-BE" dirty="0"/>
              <a:t> samenwerkingsvorm):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Handelaren stellen productiemiddelen en grondstoffen ter beschikking van producent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Producenten = huisnijverheid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Eenvoudige ‘machines’ – Vakmanschap centraal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Handelaar koopt producten op en zorgt voor verkoop en transport over langere afstanden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Eenvoudige samenwerking (2</a:t>
            </a:r>
            <a:r>
              <a:rPr lang="nl-BE" baseline="30000" dirty="0"/>
              <a:t>de</a:t>
            </a:r>
            <a:r>
              <a:rPr lang="nl-BE" dirty="0"/>
              <a:t> samenwerkingsvorm):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+/- Productiecoöperatie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Samenwerking op basis van vrijwilligheid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Vormen van ‘proto-industrialisatie’</a:t>
            </a:r>
          </a:p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4796924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712968" cy="850106"/>
          </a:xfrm>
        </p:spPr>
        <p:txBody>
          <a:bodyPr>
            <a:noAutofit/>
          </a:bodyPr>
          <a:lstStyle/>
          <a:p>
            <a:r>
              <a:rPr lang="nl-NL" sz="3600" dirty="0"/>
              <a:t>Politieke democratie en geavanceerd kapitalisme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824536"/>
          </a:xfrm>
        </p:spPr>
        <p:txBody>
          <a:bodyPr>
            <a:normAutofit/>
          </a:bodyPr>
          <a:lstStyle/>
          <a:p>
            <a:r>
              <a:rPr lang="nl-BE" sz="2800" b="1" dirty="0"/>
              <a:t>Zelfststudie</a:t>
            </a:r>
            <a:r>
              <a:rPr lang="nl-BE" sz="2800" dirty="0"/>
              <a:t> paragraaf 5.3.2.</a:t>
            </a:r>
          </a:p>
          <a:p>
            <a:endParaRPr lang="nl-BE" sz="2800" dirty="0"/>
          </a:p>
          <a:p>
            <a:r>
              <a:rPr lang="nl-BE" sz="2800" dirty="0"/>
              <a:t>Zoek een antwoord op de volgende mogelijke examenvragen:</a:t>
            </a:r>
          </a:p>
          <a:p>
            <a:pPr lvl="1"/>
            <a:r>
              <a:rPr lang="nl-BE" sz="2400" dirty="0"/>
              <a:t>Beknopte vraag: omschrijf de term ‘maatschappelijk middenveld’.</a:t>
            </a:r>
          </a:p>
          <a:p>
            <a:pPr lvl="1"/>
            <a:r>
              <a:rPr lang="nl-NL" sz="2400" dirty="0"/>
              <a:t>Essayvraag: omschrijf wat Wolfgang </a:t>
            </a:r>
            <a:r>
              <a:rPr lang="nl-NL" sz="2400" dirty="0" err="1"/>
              <a:t>Streeck</a:t>
            </a:r>
            <a:r>
              <a:rPr lang="nl-NL" sz="2400" dirty="0"/>
              <a:t> bedoelt met de crisis van het democratisch kapitalisme. Welke instrumenten wendden nationale overheden aan om het hoofd te bieden aan deze crisis? 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10386325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712968" cy="850106"/>
          </a:xfrm>
        </p:spPr>
        <p:txBody>
          <a:bodyPr>
            <a:noAutofit/>
          </a:bodyPr>
          <a:lstStyle/>
          <a:p>
            <a:r>
              <a:rPr lang="nl-NL" sz="3600" dirty="0"/>
              <a:t>De welvaartsstaat en geavanceerd kapitalisme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844824"/>
            <a:ext cx="8640960" cy="4608512"/>
          </a:xfrm>
        </p:spPr>
        <p:txBody>
          <a:bodyPr>
            <a:normAutofit/>
          </a:bodyPr>
          <a:lstStyle/>
          <a:p>
            <a:r>
              <a:rPr lang="nl-BE" sz="2800" b="1" dirty="0"/>
              <a:t>Zelfststudie</a:t>
            </a:r>
            <a:r>
              <a:rPr lang="nl-BE" sz="2800" dirty="0"/>
              <a:t> pargraaf 5.3.3.</a:t>
            </a:r>
          </a:p>
          <a:p>
            <a:endParaRPr lang="nl-BE" sz="2800" dirty="0"/>
          </a:p>
          <a:p>
            <a:r>
              <a:rPr lang="nl-BE" sz="2800" dirty="0"/>
              <a:t>Zoek een antwoord op de volgende mogelijke examenvragen:</a:t>
            </a:r>
          </a:p>
          <a:p>
            <a:pPr lvl="1"/>
            <a:r>
              <a:rPr lang="nl-BE" sz="2400" dirty="0"/>
              <a:t>Essayvraag: vernoem en omschrijf de drie centrale verdelingsmechanismen van ‘de welvaartsdriehoek’.</a:t>
            </a:r>
          </a:p>
          <a:p>
            <a:pPr lvl="1"/>
            <a:r>
              <a:rPr lang="nl-BE" sz="2400" dirty="0"/>
              <a:t>Beknopte vraag: welke ‘soorten geavanceerd kapitalisme’ kunnen onderscheiden worden volgens de theorie van de productieregimes? Geef een korte omschrijving bij ieder type. </a:t>
            </a:r>
            <a:endParaRPr lang="nl-NL" sz="2400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4837744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Industrieel kapitalisme (1)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0728"/>
            <a:ext cx="8712968" cy="54726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Industrieel kapitalisme (+/- 1750 – 1900):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‘Handelaar’ wordt ‘ondernemer’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Gaat productieproces zelf leiden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Investering van geld verdiend uit handel (accumulatie)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Zorgde voor gecoördineerd productieproces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De manufactuur (3</a:t>
            </a:r>
            <a:r>
              <a:rPr lang="nl-BE" baseline="30000" dirty="0"/>
              <a:t>de</a:t>
            </a:r>
            <a:r>
              <a:rPr lang="nl-BE" dirty="0"/>
              <a:t> samenwerkingsvorm):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Concentratie van ambachtslieden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‘(Technische) arbeidsverdeling’ </a:t>
            </a:r>
            <a:r>
              <a:rPr lang="nl-BE" i="1" dirty="0"/>
              <a:t>(Adam Smith</a:t>
            </a:r>
            <a:r>
              <a:rPr lang="nl-BE" dirty="0"/>
              <a:t>)</a:t>
            </a:r>
            <a:endParaRPr lang="nl-BE" i="1" dirty="0"/>
          </a:p>
          <a:p>
            <a:pPr lvl="3">
              <a:lnSpc>
                <a:spcPct val="90000"/>
              </a:lnSpc>
            </a:pPr>
            <a:r>
              <a:rPr lang="nl-BE" dirty="0"/>
              <a:t>Taaksplitsing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Eenvoudige taken, onderlinge inwisselbaarheid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Ontstaan disciplinerende rol van de ondernemer</a:t>
            </a:r>
          </a:p>
          <a:p>
            <a:pPr lvl="3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Systeem van onderaanneming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Vb. Syllabus: De speldenfabricage (Adam Smith)</a:t>
            </a: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057325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/>
          </a:bodyPr>
          <a:lstStyle/>
          <a:p>
            <a:r>
              <a:rPr lang="nl-BE" dirty="0"/>
              <a:t>Industrieel kapitalisme (2)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8712968" cy="5544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Industrieel kapitalisme (+/- 1750 – 1900):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De fabriek (4</a:t>
            </a:r>
            <a:r>
              <a:rPr lang="nl-BE" baseline="30000" dirty="0"/>
              <a:t>de</a:t>
            </a:r>
            <a:r>
              <a:rPr lang="nl-BE" dirty="0"/>
              <a:t> samenwerkingsvorm):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Doorgedreven </a:t>
            </a:r>
            <a:r>
              <a:rPr lang="nl-BE" dirty="0">
                <a:sym typeface="Wingdings" pitchFamily="2" charset="2"/>
              </a:rPr>
              <a:t>organisatie van het productieproces</a:t>
            </a:r>
          </a:p>
          <a:p>
            <a:pPr lvl="3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Wetenschappelijk management: radicale keuze voor scheiding van planning en uitvoering </a:t>
            </a:r>
            <a:r>
              <a:rPr lang="nl-BE" i="1" dirty="0">
                <a:sym typeface="Wingdings" pitchFamily="2" charset="2"/>
              </a:rPr>
              <a:t>(Frederick Winslow Taylor </a:t>
            </a:r>
            <a:r>
              <a:rPr lang="nl-BE" i="1" dirty="0">
                <a:sym typeface="Wingdings"/>
              </a:rPr>
              <a:t> Taylorisme</a:t>
            </a:r>
            <a:r>
              <a:rPr lang="nl-BE" i="1" dirty="0">
                <a:sym typeface="Wingdings" pitchFamily="2" charset="2"/>
              </a:rPr>
              <a:t>) 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Werkvoorbereiding en uitvoering gescheiden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Machine verwierf primaat over de arbeider:</a:t>
            </a:r>
          </a:p>
          <a:p>
            <a:pPr lvl="3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In </a:t>
            </a:r>
            <a:r>
              <a:rPr lang="nl-BE" dirty="0" err="1">
                <a:sym typeface="Wingdings" pitchFamily="2" charset="2"/>
              </a:rPr>
              <a:t>technisch-organisatorische</a:t>
            </a:r>
            <a:r>
              <a:rPr lang="nl-BE" dirty="0">
                <a:sym typeface="Wingdings" pitchFamily="2" charset="2"/>
              </a:rPr>
              <a:t> en </a:t>
            </a:r>
            <a:r>
              <a:rPr lang="nl-BE" dirty="0" err="1">
                <a:sym typeface="Wingdings" pitchFamily="2" charset="2"/>
              </a:rPr>
              <a:t>moreel-disciplinerende</a:t>
            </a:r>
            <a:r>
              <a:rPr lang="nl-BE" dirty="0">
                <a:sym typeface="Wingdings" pitchFamily="2" charset="2"/>
              </a:rPr>
              <a:t> zin;</a:t>
            </a:r>
          </a:p>
          <a:p>
            <a:pPr lvl="4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Modern </a:t>
            </a:r>
            <a:r>
              <a:rPr lang="nl-BE" dirty="0" err="1">
                <a:sym typeface="Wingdings" pitchFamily="2" charset="2"/>
              </a:rPr>
              <a:t>Times</a:t>
            </a:r>
            <a:r>
              <a:rPr lang="nl-BE" dirty="0">
                <a:sym typeface="Wingdings" pitchFamily="2" charset="2"/>
              </a:rPr>
              <a:t>: </a:t>
            </a:r>
            <a:r>
              <a:rPr lang="nl-BE" u="sng" dirty="0">
                <a:hlinkClick r:id="rId3"/>
              </a:rPr>
              <a:t>http://www.youtube.com/watch?v=DfGs2Y5WJ14</a:t>
            </a:r>
            <a:endParaRPr lang="nl-BE" dirty="0"/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Bureaucratische organisatie:</a:t>
            </a:r>
          </a:p>
          <a:p>
            <a:pPr lvl="3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Hiërarchische lijn, differentiatie van stafdiensten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Ook toegepast buiten industriële productie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Model van arbeidsorganisatie verder besproken in H6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3031144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908720"/>
          </a:xfrm>
        </p:spPr>
        <p:txBody>
          <a:bodyPr>
            <a:normAutofit/>
          </a:bodyPr>
          <a:lstStyle/>
          <a:p>
            <a:r>
              <a:rPr lang="nl-BE" dirty="0"/>
              <a:t>Fordisme</a:t>
            </a:r>
            <a:endParaRPr lang="en-GB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2" name="TextBox 1"/>
          <p:cNvSpPr txBox="1"/>
          <p:nvPr/>
        </p:nvSpPr>
        <p:spPr>
          <a:xfrm>
            <a:off x="1691680" y="6212929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i="1" dirty="0"/>
              <a:t>Vliegtuigfabriek in Wheatfield, New York (1944)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9066" r="22075" b="13067"/>
          <a:stretch/>
        </p:blipFill>
        <p:spPr bwMode="auto">
          <a:xfrm>
            <a:off x="1043608" y="908720"/>
            <a:ext cx="6912768" cy="533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85145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180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>
            <a:normAutofit/>
          </a:bodyPr>
          <a:lstStyle/>
          <a:p>
            <a:r>
              <a:rPr lang="nl-BE" sz="3600" dirty="0"/>
              <a:t>Fordisme als maatschappelijk systeem</a:t>
            </a:r>
            <a:endParaRPr lang="en-GB" sz="3600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7528109" cy="4968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608" y="6165304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i="1" dirty="0"/>
              <a:t>De Simca Ariane – Franse familiewagen, 1957</a:t>
            </a:r>
          </a:p>
        </p:txBody>
      </p:sp>
    </p:spTree>
    <p:extLst>
      <p:ext uri="{BB962C8B-B14F-4D97-AF65-F5344CB8AC3E}">
        <p14:creationId xmlns:p14="http://schemas.microsoft.com/office/powerpoint/2010/main" val="170180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74861"/>
            <a:ext cx="8712968" cy="850106"/>
          </a:xfrm>
        </p:spPr>
        <p:txBody>
          <a:bodyPr>
            <a:normAutofit fontScale="90000"/>
          </a:bodyPr>
          <a:lstStyle/>
          <a:p>
            <a:r>
              <a:rPr lang="nl-NL" sz="4000" dirty="0"/>
              <a:t>Crisis van het Fordisme: </a:t>
            </a:r>
            <a:r>
              <a:rPr lang="nl-NL" sz="4000" i="1" dirty="0"/>
              <a:t>dialectiek van het crisisproces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086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4 – De grondvesten van het arbeidsbestel  (H4)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graphicFrame>
        <p:nvGraphicFramePr>
          <p:cNvPr id="9" name="Tijdelijke aanduiding voor inhoud 4"/>
          <p:cNvGraphicFramePr>
            <a:graphicFrameLocks noGrp="1"/>
          </p:cNvGraphicFramePr>
          <p:nvPr>
            <p:ph idx="1"/>
          </p:nvPr>
        </p:nvGraphicFramePr>
        <p:xfrm>
          <a:off x="971600" y="1700808"/>
          <a:ext cx="7427168" cy="4392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own Arrow 4"/>
          <p:cNvSpPr/>
          <p:nvPr/>
        </p:nvSpPr>
        <p:spPr>
          <a:xfrm>
            <a:off x="4283968" y="3093343"/>
            <a:ext cx="720080" cy="50405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283968" y="4653136"/>
            <a:ext cx="720080" cy="50405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26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15487</TotalTime>
  <Words>2909</Words>
  <Application>Microsoft Macintosh PowerPoint</Application>
  <PresentationFormat>Diavoorstelling (4:3)</PresentationFormat>
  <Paragraphs>465</Paragraphs>
  <Slides>41</Slides>
  <Notes>41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41</vt:i4>
      </vt:variant>
    </vt:vector>
  </HeadingPairs>
  <TitlesOfParts>
    <vt:vector size="46" baseType="lpstr">
      <vt:lpstr>Arial</vt:lpstr>
      <vt:lpstr>Calibri</vt:lpstr>
      <vt:lpstr>Tahoma</vt:lpstr>
      <vt:lpstr>Wingdings</vt:lpstr>
      <vt:lpstr>Office-thema</vt:lpstr>
      <vt:lpstr>Arbeidssociologie  LES 4</vt:lpstr>
      <vt:lpstr>Arbeidssociologie  HOOFDSTUK  5</vt:lpstr>
      <vt:lpstr>Fasen in het industrialiseringsproces</vt:lpstr>
      <vt:lpstr>Handelskapitalisme</vt:lpstr>
      <vt:lpstr>Industrieel kapitalisme (1)</vt:lpstr>
      <vt:lpstr>Industrieel kapitalisme (2)</vt:lpstr>
      <vt:lpstr>Fordisme</vt:lpstr>
      <vt:lpstr>Fordisme als maatschappelijk systeem</vt:lpstr>
      <vt:lpstr>Crisis van het Fordisme: dialectiek van het crisisproces</vt:lpstr>
      <vt:lpstr>Een regulatiemodel in crisis (1)</vt:lpstr>
      <vt:lpstr>Een regulatiemodel in crisis (2)</vt:lpstr>
      <vt:lpstr>De-industrialisering</vt:lpstr>
      <vt:lpstr>De-industrialisering</vt:lpstr>
      <vt:lpstr>Geavanceerd kapitalisme</vt:lpstr>
      <vt:lpstr>De postindustriële samenleving (1)</vt:lpstr>
      <vt:lpstr>De postindustriële samenleving (2)</vt:lpstr>
      <vt:lpstr>De geglobaliseerde samenleving (1)</vt:lpstr>
      <vt:lpstr>De geglobaliseerde samenleving (2)</vt:lpstr>
      <vt:lpstr>De-globalisation?</vt:lpstr>
      <vt:lpstr>De geglobaliseerde samenleving (3)</vt:lpstr>
      <vt:lpstr>Post-Fordistisch competitiemodel</vt:lpstr>
      <vt:lpstr>Geavanceerd kapitalisme</vt:lpstr>
      <vt:lpstr>De factor ‘technologie’</vt:lpstr>
      <vt:lpstr>The ‘factor’ technologie</vt:lpstr>
      <vt:lpstr>The ‘factor’ technologie</vt:lpstr>
      <vt:lpstr>Technologie en economische ontwikkeling</vt:lpstr>
      <vt:lpstr>Technologie en economische ontwikkeling</vt:lpstr>
      <vt:lpstr>Technologische vooruitgang: het einde van arbeid? </vt:lpstr>
      <vt:lpstr>Technologische vooruitgang: het einde van arbeid? </vt:lpstr>
      <vt:lpstr>Gemiddelde wekelijkse werkuren</vt:lpstr>
      <vt:lpstr>De evolutie van de beroepsbevolking</vt:lpstr>
      <vt:lpstr>Werken is belangrijker geworden</vt:lpstr>
      <vt:lpstr>Nieuwe fase: Slimme technologie? </vt:lpstr>
      <vt:lpstr>The end of work? </vt:lpstr>
      <vt:lpstr>Kritieken </vt:lpstr>
      <vt:lpstr>Welke jobs zijn bedreigd? - Polarisering</vt:lpstr>
      <vt:lpstr>Krapte op de arbeidsmarkt </vt:lpstr>
      <vt:lpstr>Krapte op de arbeidsmarkt </vt:lpstr>
      <vt:lpstr>Technologisch determinisme</vt:lpstr>
      <vt:lpstr>Politieke democratie en geavanceerd kapitalisme</vt:lpstr>
      <vt:lpstr>De welvaartsstaat en geavanceerd kapitalisme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1: Overzicht</dc:title>
  <dc:creator>Christophe Vanroelen</dc:creator>
  <cp:lastModifiedBy>Christophe VANROELEN</cp:lastModifiedBy>
  <cp:revision>824</cp:revision>
  <cp:lastPrinted>2018-02-11T20:01:24Z</cp:lastPrinted>
  <dcterms:created xsi:type="dcterms:W3CDTF">2011-02-14T09:46:33Z</dcterms:created>
  <dcterms:modified xsi:type="dcterms:W3CDTF">2021-02-28T23:19:54Z</dcterms:modified>
</cp:coreProperties>
</file>